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549" r:id="rId2"/>
    <p:sldId id="623" r:id="rId3"/>
    <p:sldId id="583" r:id="rId4"/>
    <p:sldId id="570" r:id="rId5"/>
    <p:sldId id="586" r:id="rId6"/>
    <p:sldId id="585" r:id="rId7"/>
    <p:sldId id="587" r:id="rId8"/>
    <p:sldId id="603" r:id="rId9"/>
    <p:sldId id="611" r:id="rId10"/>
    <p:sldId id="589" r:id="rId11"/>
    <p:sldId id="591" r:id="rId12"/>
    <p:sldId id="592" r:id="rId13"/>
    <p:sldId id="557" r:id="rId14"/>
    <p:sldId id="593" r:id="rId15"/>
    <p:sldId id="588" r:id="rId16"/>
    <p:sldId id="604" r:id="rId17"/>
    <p:sldId id="596" r:id="rId18"/>
    <p:sldId id="612" r:id="rId19"/>
    <p:sldId id="605" r:id="rId20"/>
    <p:sldId id="609" r:id="rId21"/>
    <p:sldId id="610" r:id="rId22"/>
    <p:sldId id="599" r:id="rId23"/>
    <p:sldId id="600" r:id="rId24"/>
    <p:sldId id="597" r:id="rId25"/>
    <p:sldId id="598" r:id="rId26"/>
    <p:sldId id="601" r:id="rId27"/>
    <p:sldId id="602" r:id="rId28"/>
    <p:sldId id="607" r:id="rId29"/>
    <p:sldId id="615" r:id="rId30"/>
    <p:sldId id="613" r:id="rId31"/>
    <p:sldId id="614" r:id="rId32"/>
    <p:sldId id="608" r:id="rId33"/>
    <p:sldId id="616" r:id="rId34"/>
    <p:sldId id="617" r:id="rId35"/>
    <p:sldId id="618" r:id="rId36"/>
    <p:sldId id="620" r:id="rId37"/>
    <p:sldId id="619" r:id="rId38"/>
    <p:sldId id="624" r:id="rId39"/>
    <p:sldId id="622" r:id="rId40"/>
    <p:sldId id="621" r:id="rId41"/>
  </p:sldIdLst>
  <p:sldSz cx="9906000" cy="6858000" type="A4"/>
  <p:notesSz cx="6794500" cy="9931400"/>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96">
          <p15:clr>
            <a:srgbClr val="A4A3A4"/>
          </p15:clr>
        </p15:guide>
        <p15:guide id="2" pos="100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B4FF"/>
    <a:srgbClr val="CDD8FF"/>
    <a:srgbClr val="6699FF"/>
    <a:srgbClr val="FC0128"/>
    <a:srgbClr val="00279F"/>
    <a:srgbClr val="006600"/>
    <a:srgbClr val="438E00"/>
    <a:srgbClr val="E5405D"/>
    <a:srgbClr val="B50069"/>
    <a:srgbClr val="FE9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4660"/>
  </p:normalViewPr>
  <p:slideViewPr>
    <p:cSldViewPr snapToGrid="0">
      <p:cViewPr varScale="1">
        <p:scale>
          <a:sx n="68" d="100"/>
          <a:sy n="68" d="100"/>
        </p:scale>
        <p:origin x="1290" y="72"/>
      </p:cViewPr>
      <p:guideLst>
        <p:guide orient="horz" pos="3896"/>
        <p:guide pos="100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24" y="-8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C48D3A2-095D-4933-8FA7-943525F9FD21}"/>
              </a:ext>
            </a:extLst>
          </p:cNvPr>
          <p:cNvSpPr>
            <a:spLocks noGrp="1" noChangeArrowheads="1"/>
          </p:cNvSpPr>
          <p:nvPr>
            <p:ph type="sldNum" sz="quarter" idx="3"/>
          </p:nvPr>
        </p:nvSpPr>
        <p:spPr bwMode="auto">
          <a:xfrm>
            <a:off x="3286125" y="8983663"/>
            <a:ext cx="2944813" cy="496887"/>
          </a:xfrm>
          <a:prstGeom prst="rect">
            <a:avLst/>
          </a:prstGeom>
          <a:noFill/>
          <a:ln w="9525">
            <a:noFill/>
            <a:miter lim="800000"/>
            <a:headEnd/>
            <a:tailEnd/>
          </a:ln>
          <a:effectLst/>
        </p:spPr>
        <p:txBody>
          <a:bodyPr vert="horz" wrap="square" lIns="88230" tIns="44115" rIns="88230" bIns="44115" numCol="1" anchor="b" anchorCtr="0" compatLnSpc="1">
            <a:prstTxWarp prst="textNoShape">
              <a:avLst/>
            </a:prstTxWarp>
          </a:bodyPr>
          <a:lstStyle>
            <a:lvl1pPr algn="r">
              <a:defRPr sz="1200" b="0" smtClean="0">
                <a:latin typeface="Times New Roman" panose="02020603050405020304" pitchFamily="18" charset="0"/>
              </a:defRPr>
            </a:lvl1pPr>
          </a:lstStyle>
          <a:p>
            <a:pPr>
              <a:defRPr/>
            </a:pPr>
            <a:fld id="{8F3B8A48-25E2-4B30-B17E-2AF379F51DC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B9B27D7-2197-497F-842A-2CA7CF33A973}"/>
              </a:ext>
            </a:extLst>
          </p:cNvPr>
          <p:cNvSpPr>
            <a:spLocks noGrp="1" noChangeArrowheads="1"/>
          </p:cNvSpPr>
          <p:nvPr>
            <p:ph type="body" sz="quarter" idx="3"/>
          </p:nvPr>
        </p:nvSpPr>
        <p:spPr bwMode="auto">
          <a:xfrm>
            <a:off x="906463" y="4721225"/>
            <a:ext cx="4981575" cy="4183063"/>
          </a:xfrm>
          <a:prstGeom prst="rect">
            <a:avLst/>
          </a:prstGeom>
          <a:noFill/>
          <a:ln w="12700">
            <a:noFill/>
            <a:miter lim="800000"/>
            <a:headEnd/>
            <a:tailEnd/>
          </a:ln>
          <a:effectLst/>
        </p:spPr>
        <p:txBody>
          <a:bodyPr vert="horz" wrap="square" lIns="90482" tIns="44447" rIns="90482" bIns="44447"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051" name="Rectangle 3">
            <a:extLst>
              <a:ext uri="{FF2B5EF4-FFF2-40B4-BE49-F238E27FC236}">
                <a16:creationId xmlns:a16="http://schemas.microsoft.com/office/drawing/2014/main" id="{6DA6F9E7-7323-46EF-ACBE-CF8860C10014}"/>
              </a:ext>
            </a:extLst>
          </p:cNvPr>
          <p:cNvSpPr>
            <a:spLocks noGrp="1" noRot="1" noChangeAspect="1" noChangeArrowheads="1" noTextEdit="1"/>
          </p:cNvSpPr>
          <p:nvPr>
            <p:ph type="sldImg" idx="2"/>
          </p:nvPr>
        </p:nvSpPr>
        <p:spPr bwMode="auto">
          <a:xfrm>
            <a:off x="719138" y="754063"/>
            <a:ext cx="5356225"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A890FC-C0F3-4479-8743-461F3B4ECB1B}"/>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4EEEA0C6-8BAE-4940-A657-6557F6E2F6FA}"/>
              </a:ext>
            </a:extLst>
          </p:cNvPr>
          <p:cNvSpPr>
            <a:spLocks noGrp="1" noChangeArrowheads="1"/>
          </p:cNvSpPr>
          <p:nvPr>
            <p:ph type="body" idx="1"/>
          </p:nvPr>
        </p:nvSpPr>
        <p:spPr>
          <a:xfrm>
            <a:off x="904875" y="4721225"/>
            <a:ext cx="498475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DB342AB9-069B-4E30-8448-D6D98D1A0C08}"/>
              </a:ext>
            </a:extLst>
          </p:cNvPr>
          <p:cNvSpPr>
            <a:spLocks noGrp="1" noRot="1" noChangeAspect="1" noTextEdit="1"/>
          </p:cNvSpPr>
          <p:nvPr>
            <p:ph type="sldImg"/>
          </p:nvPr>
        </p:nvSpPr>
        <p:spPr>
          <a:ln/>
        </p:spPr>
      </p:sp>
      <p:sp>
        <p:nvSpPr>
          <p:cNvPr id="37891" name="Notizenplatzhalter 2">
            <a:extLst>
              <a:ext uri="{FF2B5EF4-FFF2-40B4-BE49-F238E27FC236}">
                <a16:creationId xmlns:a16="http://schemas.microsoft.com/office/drawing/2014/main" id="{ADA9E323-081B-4FA1-BE04-317DA893F1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p>
        </p:txBody>
      </p:sp>
      <p:sp>
        <p:nvSpPr>
          <p:cNvPr id="37892" name="Foliennummernplatzhalter 3">
            <a:extLst>
              <a:ext uri="{FF2B5EF4-FFF2-40B4-BE49-F238E27FC236}">
                <a16:creationId xmlns:a16="http://schemas.microsoft.com/office/drawing/2014/main" id="{D6C68800-BBF3-4B4C-8720-5C9709F14A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sz="1000">
                <a:solidFill>
                  <a:schemeClr val="tx1"/>
                </a:solidFill>
                <a:latin typeface="Verdana" panose="020B0604030504040204" pitchFamily="34" charset="0"/>
              </a:defRPr>
            </a:lvl1pPr>
            <a:lvl2pPr marL="742950" indent="-285750" defTabSz="989013">
              <a:spcBef>
                <a:spcPct val="30000"/>
              </a:spcBef>
              <a:defRPr sz="1000">
                <a:solidFill>
                  <a:schemeClr val="tx1"/>
                </a:solidFill>
                <a:latin typeface="Verdana" panose="020B0604030504040204" pitchFamily="34" charset="0"/>
              </a:defRPr>
            </a:lvl2pPr>
            <a:lvl3pPr marL="1143000" indent="-228600" defTabSz="989013">
              <a:spcBef>
                <a:spcPct val="30000"/>
              </a:spcBef>
              <a:defRPr sz="1000">
                <a:solidFill>
                  <a:schemeClr val="tx1"/>
                </a:solidFill>
                <a:latin typeface="Verdana" panose="020B0604030504040204" pitchFamily="34" charset="0"/>
              </a:defRPr>
            </a:lvl3pPr>
            <a:lvl4pPr marL="1600200" indent="-228600" defTabSz="989013">
              <a:spcBef>
                <a:spcPct val="30000"/>
              </a:spcBef>
              <a:defRPr sz="1000">
                <a:solidFill>
                  <a:schemeClr val="tx1"/>
                </a:solidFill>
                <a:latin typeface="Verdana" panose="020B0604030504040204" pitchFamily="34" charset="0"/>
              </a:defRPr>
            </a:lvl4pPr>
            <a:lvl5pPr marL="2057400" indent="-228600" defTabSz="989013">
              <a:spcBef>
                <a:spcPct val="30000"/>
              </a:spcBef>
              <a:defRPr sz="1000">
                <a:solidFill>
                  <a:schemeClr val="tx1"/>
                </a:solidFill>
                <a:latin typeface="Verdana" panose="020B0604030504040204" pitchFamily="34" charset="0"/>
              </a:defRPr>
            </a:lvl5pPr>
            <a:lvl6pPr marL="2514600" indent="-228600" defTabSz="989013" eaLnBrk="0" fontAlgn="base" hangingPunct="0">
              <a:spcBef>
                <a:spcPct val="30000"/>
              </a:spcBef>
              <a:spcAft>
                <a:spcPct val="0"/>
              </a:spcAft>
              <a:defRPr sz="1000">
                <a:solidFill>
                  <a:schemeClr val="tx1"/>
                </a:solidFill>
                <a:latin typeface="Verdana" panose="020B0604030504040204" pitchFamily="34" charset="0"/>
              </a:defRPr>
            </a:lvl6pPr>
            <a:lvl7pPr marL="2971800" indent="-228600" defTabSz="989013" eaLnBrk="0" fontAlgn="base" hangingPunct="0">
              <a:spcBef>
                <a:spcPct val="30000"/>
              </a:spcBef>
              <a:spcAft>
                <a:spcPct val="0"/>
              </a:spcAft>
              <a:defRPr sz="1000">
                <a:solidFill>
                  <a:schemeClr val="tx1"/>
                </a:solidFill>
                <a:latin typeface="Verdana" panose="020B0604030504040204" pitchFamily="34" charset="0"/>
              </a:defRPr>
            </a:lvl7pPr>
            <a:lvl8pPr marL="3429000" indent="-228600" defTabSz="989013" eaLnBrk="0" fontAlgn="base" hangingPunct="0">
              <a:spcBef>
                <a:spcPct val="30000"/>
              </a:spcBef>
              <a:spcAft>
                <a:spcPct val="0"/>
              </a:spcAft>
              <a:defRPr sz="1000">
                <a:solidFill>
                  <a:schemeClr val="tx1"/>
                </a:solidFill>
                <a:latin typeface="Verdana" panose="020B0604030504040204" pitchFamily="34" charset="0"/>
              </a:defRPr>
            </a:lvl8pPr>
            <a:lvl9pPr marL="3886200" indent="-228600" defTabSz="989013" eaLnBrk="0" fontAlgn="base" hangingPunct="0">
              <a:spcBef>
                <a:spcPct val="30000"/>
              </a:spcBef>
              <a:spcAft>
                <a:spcPct val="0"/>
              </a:spcAft>
              <a:defRPr sz="1000">
                <a:solidFill>
                  <a:schemeClr val="tx1"/>
                </a:solidFill>
                <a:latin typeface="Verdana" panose="020B0604030504040204" pitchFamily="34" charset="0"/>
              </a:defRPr>
            </a:lvl9pPr>
          </a:lstStyle>
          <a:p>
            <a:pPr>
              <a:spcBef>
                <a:spcPct val="0"/>
              </a:spcBef>
            </a:pPr>
            <a:fld id="{83BA584F-9057-4088-AA25-1C121AA667C1}" type="slidenum">
              <a:rPr lang="de-DE" altLang="de-DE" sz="1100" smtClean="0"/>
              <a:pPr>
                <a:spcBef>
                  <a:spcPct val="0"/>
                </a:spcBef>
              </a:pPr>
              <a:t>12</a:t>
            </a:fld>
            <a:endParaRPr lang="de-DE" altLang="de-DE" sz="1100"/>
          </a:p>
        </p:txBody>
      </p:sp>
    </p:spTree>
    <p:extLst>
      <p:ext uri="{BB962C8B-B14F-4D97-AF65-F5344CB8AC3E}">
        <p14:creationId xmlns:p14="http://schemas.microsoft.com/office/powerpoint/2010/main" val="195877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4B5060DE-ABF6-4F77-82D8-A79AEE5085C5}"/>
              </a:ext>
            </a:extLst>
          </p:cNvPr>
          <p:cNvSpPr>
            <a:spLocks noGrp="1" noRot="1" noChangeAspect="1" noChangeArrowheads="1" noTextEdit="1"/>
          </p:cNvSpPr>
          <p:nvPr>
            <p:ph type="sldImg"/>
          </p:nvPr>
        </p:nvSpPr>
        <p:spPr>
          <a:ln/>
        </p:spPr>
      </p:sp>
      <p:sp>
        <p:nvSpPr>
          <p:cNvPr id="13315" name="Notizenplatzhalter 2">
            <a:extLst>
              <a:ext uri="{FF2B5EF4-FFF2-40B4-BE49-F238E27FC236}">
                <a16:creationId xmlns:a16="http://schemas.microsoft.com/office/drawing/2014/main" id="{338E3DD1-6B59-4C20-BFCE-2177B51F20B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a:ln/>
        </p:spPr>
      </p:sp>
      <p:sp>
        <p:nvSpPr>
          <p:cNvPr id="100355"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p>
        </p:txBody>
      </p:sp>
    </p:spTree>
    <p:extLst>
      <p:ext uri="{BB962C8B-B14F-4D97-AF65-F5344CB8AC3E}">
        <p14:creationId xmlns:p14="http://schemas.microsoft.com/office/powerpoint/2010/main" val="55431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lienbildplatzhalter 1"/>
          <p:cNvSpPr>
            <a:spLocks noGrp="1" noRot="1" noChangeAspect="1" noTextEdit="1"/>
          </p:cNvSpPr>
          <p:nvPr>
            <p:ph type="sldImg"/>
          </p:nvPr>
        </p:nvSpPr>
        <p:spPr>
          <a:ln/>
        </p:spPr>
      </p:sp>
      <p:sp>
        <p:nvSpPr>
          <p:cNvPr id="149507" name="Notizenplatzhalter 2"/>
          <p:cNvSpPr>
            <a:spLocks noGrp="1"/>
          </p:cNvSpPr>
          <p:nvPr>
            <p:ph type="body" idx="1"/>
          </p:nvPr>
        </p:nvSpPr>
        <p:spPr>
          <a:noFill/>
          <a:ln w="9525"/>
        </p:spPr>
        <p:txBody>
          <a:bodyPr/>
          <a:lstStyle/>
          <a:p>
            <a:endParaRPr lang="de-AT"/>
          </a:p>
        </p:txBody>
      </p:sp>
    </p:spTree>
    <p:extLst>
      <p:ext uri="{BB962C8B-B14F-4D97-AF65-F5344CB8AC3E}">
        <p14:creationId xmlns:p14="http://schemas.microsoft.com/office/powerpoint/2010/main" val="295286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C1AA3700-5BF0-4483-B004-F71F7739B23B}"/>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1944E55B-2372-40A5-B2F9-25910A533E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79058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C1AA3700-5BF0-4483-B004-F71F7739B23B}"/>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1944E55B-2372-40A5-B2F9-25910A533E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3986296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11252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a:extLst>
              <a:ext uri="{FF2B5EF4-FFF2-40B4-BE49-F238E27FC236}">
                <a16:creationId xmlns:a16="http://schemas.microsoft.com/office/drawing/2014/main" id="{899D0DF4-5988-4271-ACBA-1AECF1A967AE}"/>
              </a:ext>
            </a:extLst>
          </p:cNvPr>
          <p:cNvSpPr>
            <a:spLocks noGrp="1" noRot="1" noChangeAspect="1" noTextEdit="1"/>
          </p:cNvSpPr>
          <p:nvPr>
            <p:ph type="sldImg"/>
          </p:nvPr>
        </p:nvSpPr>
        <p:spPr>
          <a:ln/>
        </p:spPr>
      </p:sp>
      <p:sp>
        <p:nvSpPr>
          <p:cNvPr id="36867" name="Notizenplatzhalter 2">
            <a:extLst>
              <a:ext uri="{FF2B5EF4-FFF2-40B4-BE49-F238E27FC236}">
                <a16:creationId xmlns:a16="http://schemas.microsoft.com/office/drawing/2014/main" id="{8758A9AE-55B9-4CF1-A609-70FE3890691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de-DE" altLang="de-DE"/>
          </a:p>
        </p:txBody>
      </p:sp>
      <p:sp>
        <p:nvSpPr>
          <p:cNvPr id="36868" name="Foliennummernplatzhalter 3">
            <a:extLst>
              <a:ext uri="{FF2B5EF4-FFF2-40B4-BE49-F238E27FC236}">
                <a16:creationId xmlns:a16="http://schemas.microsoft.com/office/drawing/2014/main" id="{F1B51FDE-EDA7-43C1-8937-BB74B0B73AF2}"/>
              </a:ext>
            </a:extLst>
          </p:cNvPr>
          <p:cNvSpPr>
            <a:spLocks noGrp="1"/>
          </p:cNvSpPr>
          <p:nvPr>
            <p:ph type="sldNum" sz="quarter" idx="4294967295"/>
          </p:nvPr>
        </p:nvSpPr>
        <p:spPr bwMode="auto">
          <a:xfrm>
            <a:off x="4021138"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fld id="{D05D50AA-5D0C-4A7C-BDFF-AAEC581868C5}" type="slidenum">
              <a:rPr lang="de-AT" altLang="de-DE"/>
              <a:pPr/>
              <a:t>22</a:t>
            </a:fld>
            <a:endParaRPr lang="de-AT" altLang="de-DE"/>
          </a:p>
        </p:txBody>
      </p:sp>
    </p:spTree>
    <p:extLst>
      <p:ext uri="{BB962C8B-B14F-4D97-AF65-F5344CB8AC3E}">
        <p14:creationId xmlns:p14="http://schemas.microsoft.com/office/powerpoint/2010/main" val="40562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C1AA3700-5BF0-4483-B004-F71F7739B23B}"/>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1944E55B-2372-40A5-B2F9-25910A533E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322696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A890FC-C0F3-4479-8743-461F3B4ECB1B}"/>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4EEEA0C6-8BAE-4940-A657-6557F6E2F6FA}"/>
              </a:ext>
            </a:extLst>
          </p:cNvPr>
          <p:cNvSpPr>
            <a:spLocks noGrp="1" noChangeArrowheads="1"/>
          </p:cNvSpPr>
          <p:nvPr>
            <p:ph type="body" idx="1"/>
          </p:nvPr>
        </p:nvSpPr>
        <p:spPr>
          <a:xfrm>
            <a:off x="904875" y="4721225"/>
            <a:ext cx="498475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209964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D220566C-DE34-44A7-961D-114A5E565563}" type="slidenum">
              <a:rPr lang="de-AT" smtClean="0"/>
              <a:pPr/>
              <a:t>2</a:t>
            </a:fld>
            <a:endParaRPr lang="de-AT"/>
          </a:p>
        </p:txBody>
      </p:sp>
    </p:spTree>
    <p:extLst>
      <p:ext uri="{BB962C8B-B14F-4D97-AF65-F5344CB8AC3E}">
        <p14:creationId xmlns:p14="http://schemas.microsoft.com/office/powerpoint/2010/main" val="289235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C1AA3700-5BF0-4483-B004-F71F7739B23B}"/>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1944E55B-2372-40A5-B2F9-25910A533E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6A9580CC-25C0-4B19-A1BB-35617D0682EE}"/>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8D20B5D6-1235-4EBA-91C2-6C76188A2E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6A9580CC-25C0-4B19-A1BB-35617D0682EE}"/>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8D20B5D6-1235-4EBA-91C2-6C76188A2E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284806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6A9580CC-25C0-4B19-A1BB-35617D0682EE}"/>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8D20B5D6-1235-4EBA-91C2-6C76188A2E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290954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6A9580CC-25C0-4B19-A1BB-35617D0682EE}"/>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8D20B5D6-1235-4EBA-91C2-6C76188A2E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391034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C1AA3700-5BF0-4483-B004-F71F7739B23B}"/>
              </a:ext>
            </a:extLst>
          </p:cNvPr>
          <p:cNvSpPr>
            <a:spLocks noGrp="1" noRot="1" noChangeAspect="1" noChangeArrowheads="1" noTextEdit="1"/>
          </p:cNvSpPr>
          <p:nvPr>
            <p:ph type="sldImg"/>
          </p:nvPr>
        </p:nvSpPr>
        <p:spPr>
          <a:ln/>
        </p:spPr>
      </p:sp>
      <p:sp>
        <p:nvSpPr>
          <p:cNvPr id="7171" name="Notizenplatzhalter 2">
            <a:extLst>
              <a:ext uri="{FF2B5EF4-FFF2-40B4-BE49-F238E27FC236}">
                <a16:creationId xmlns:a16="http://schemas.microsoft.com/office/drawing/2014/main" id="{1944E55B-2372-40A5-B2F9-25910A533E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latin typeface="Arial" panose="020B0604020202020204" pitchFamily="34" charset="0"/>
            </a:endParaRPr>
          </a:p>
        </p:txBody>
      </p:sp>
    </p:spTree>
    <p:extLst>
      <p:ext uri="{BB962C8B-B14F-4D97-AF65-F5344CB8AC3E}">
        <p14:creationId xmlns:p14="http://schemas.microsoft.com/office/powerpoint/2010/main" val="373827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57B57A0F-CED5-4EBA-87A5-9D74127BC53A}"/>
              </a:ext>
            </a:extLst>
          </p:cNvPr>
          <p:cNvSpPr>
            <a:spLocks noGrp="1" noRot="1" noChangeAspect="1" noTextEdit="1"/>
          </p:cNvSpPr>
          <p:nvPr>
            <p:ph type="sldImg"/>
          </p:nvPr>
        </p:nvSpPr>
        <p:spPr>
          <a:ln/>
        </p:spPr>
      </p:sp>
      <p:sp>
        <p:nvSpPr>
          <p:cNvPr id="33795" name="Notizenplatzhalter 2">
            <a:extLst>
              <a:ext uri="{FF2B5EF4-FFF2-40B4-BE49-F238E27FC236}">
                <a16:creationId xmlns:a16="http://schemas.microsoft.com/office/drawing/2014/main" id="{7EE5845E-ABBF-42BE-B726-21E805DE77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p>
        </p:txBody>
      </p:sp>
      <p:sp>
        <p:nvSpPr>
          <p:cNvPr id="33796" name="Foliennummernplatzhalter 3">
            <a:extLst>
              <a:ext uri="{FF2B5EF4-FFF2-40B4-BE49-F238E27FC236}">
                <a16:creationId xmlns:a16="http://schemas.microsoft.com/office/drawing/2014/main" id="{02880F7D-AE5E-4722-8354-8D59C3D609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sz="1000">
                <a:solidFill>
                  <a:schemeClr val="tx1"/>
                </a:solidFill>
                <a:latin typeface="Verdana" panose="020B0604030504040204" pitchFamily="34" charset="0"/>
              </a:defRPr>
            </a:lvl1pPr>
            <a:lvl2pPr marL="768350" indent="-295275" defTabSz="989013">
              <a:spcBef>
                <a:spcPct val="30000"/>
              </a:spcBef>
              <a:defRPr sz="1000">
                <a:solidFill>
                  <a:schemeClr val="tx1"/>
                </a:solidFill>
                <a:latin typeface="Verdana" panose="020B0604030504040204" pitchFamily="34" charset="0"/>
              </a:defRPr>
            </a:lvl2pPr>
            <a:lvl3pPr marL="1184275" indent="-236538" defTabSz="989013">
              <a:spcBef>
                <a:spcPct val="30000"/>
              </a:spcBef>
              <a:defRPr sz="1000">
                <a:solidFill>
                  <a:schemeClr val="tx1"/>
                </a:solidFill>
                <a:latin typeface="Verdana" panose="020B0604030504040204" pitchFamily="34" charset="0"/>
              </a:defRPr>
            </a:lvl3pPr>
            <a:lvl4pPr marL="1657350" indent="-236538" defTabSz="989013">
              <a:spcBef>
                <a:spcPct val="30000"/>
              </a:spcBef>
              <a:defRPr sz="1000">
                <a:solidFill>
                  <a:schemeClr val="tx1"/>
                </a:solidFill>
                <a:latin typeface="Verdana" panose="020B0604030504040204" pitchFamily="34" charset="0"/>
              </a:defRPr>
            </a:lvl4pPr>
            <a:lvl5pPr marL="2132013" indent="-236538" defTabSz="989013">
              <a:spcBef>
                <a:spcPct val="30000"/>
              </a:spcBef>
              <a:defRPr sz="1000">
                <a:solidFill>
                  <a:schemeClr val="tx1"/>
                </a:solidFill>
                <a:latin typeface="Verdana" panose="020B0604030504040204" pitchFamily="34" charset="0"/>
              </a:defRPr>
            </a:lvl5pPr>
            <a:lvl6pPr marL="2589213" indent="-236538" defTabSz="989013" eaLnBrk="0" fontAlgn="base" hangingPunct="0">
              <a:spcBef>
                <a:spcPct val="30000"/>
              </a:spcBef>
              <a:spcAft>
                <a:spcPct val="0"/>
              </a:spcAft>
              <a:defRPr sz="1000">
                <a:solidFill>
                  <a:schemeClr val="tx1"/>
                </a:solidFill>
                <a:latin typeface="Verdana" panose="020B0604030504040204" pitchFamily="34" charset="0"/>
              </a:defRPr>
            </a:lvl6pPr>
            <a:lvl7pPr marL="3046413" indent="-236538" defTabSz="989013" eaLnBrk="0" fontAlgn="base" hangingPunct="0">
              <a:spcBef>
                <a:spcPct val="30000"/>
              </a:spcBef>
              <a:spcAft>
                <a:spcPct val="0"/>
              </a:spcAft>
              <a:defRPr sz="1000">
                <a:solidFill>
                  <a:schemeClr val="tx1"/>
                </a:solidFill>
                <a:latin typeface="Verdana" panose="020B0604030504040204" pitchFamily="34" charset="0"/>
              </a:defRPr>
            </a:lvl7pPr>
            <a:lvl8pPr marL="3503613" indent="-236538" defTabSz="989013" eaLnBrk="0" fontAlgn="base" hangingPunct="0">
              <a:spcBef>
                <a:spcPct val="30000"/>
              </a:spcBef>
              <a:spcAft>
                <a:spcPct val="0"/>
              </a:spcAft>
              <a:defRPr sz="1000">
                <a:solidFill>
                  <a:schemeClr val="tx1"/>
                </a:solidFill>
                <a:latin typeface="Verdana" panose="020B0604030504040204" pitchFamily="34" charset="0"/>
              </a:defRPr>
            </a:lvl8pPr>
            <a:lvl9pPr marL="3960813" indent="-236538" defTabSz="989013" eaLnBrk="0" fontAlgn="base" hangingPunct="0">
              <a:spcBef>
                <a:spcPct val="30000"/>
              </a:spcBef>
              <a:spcAft>
                <a:spcPct val="0"/>
              </a:spcAft>
              <a:defRPr sz="1000">
                <a:solidFill>
                  <a:schemeClr val="tx1"/>
                </a:solidFill>
                <a:latin typeface="Verdana" panose="020B0604030504040204" pitchFamily="34" charset="0"/>
              </a:defRPr>
            </a:lvl9pPr>
          </a:lstStyle>
          <a:p>
            <a:pPr>
              <a:spcBef>
                <a:spcPct val="0"/>
              </a:spcBef>
            </a:pPr>
            <a:fld id="{006D02EC-75FD-4427-B4A2-70C67AA4306B}" type="slidenum">
              <a:rPr lang="de-DE" altLang="de-DE" sz="1100" smtClean="0"/>
              <a:pPr>
                <a:spcBef>
                  <a:spcPct val="0"/>
                </a:spcBef>
              </a:pPr>
              <a:t>10</a:t>
            </a:fld>
            <a:endParaRPr lang="de-DE" altLang="de-DE" sz="1100"/>
          </a:p>
        </p:txBody>
      </p:sp>
    </p:spTree>
    <p:extLst>
      <p:ext uri="{BB962C8B-B14F-4D97-AF65-F5344CB8AC3E}">
        <p14:creationId xmlns:p14="http://schemas.microsoft.com/office/powerpoint/2010/main" val="183396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426104499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3pPr>
              <a:buSzPct val="90000"/>
              <a:defRPr/>
            </a:lvl3pPr>
            <a:lvl4pPr>
              <a:buSzPct val="85000"/>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50667536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536575" y="1198563"/>
            <a:ext cx="4265613" cy="5067300"/>
          </a:xfrm>
        </p:spPr>
        <p:txBody>
          <a:bodyPr/>
          <a:lstStyle>
            <a:lvl1pPr>
              <a:defRPr sz="2800"/>
            </a:lvl1pPr>
            <a:lvl2pPr>
              <a:defRPr sz="2400"/>
            </a:lvl2pPr>
            <a:lvl3pPr>
              <a:buSzPct val="90000"/>
              <a:defRPr sz="2000"/>
            </a:lvl3pPr>
            <a:lvl4pPr>
              <a:buSzPct val="85000"/>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4954588" y="1198563"/>
            <a:ext cx="4265612" cy="5067300"/>
          </a:xfrm>
        </p:spPr>
        <p:txBody>
          <a:bodyPr/>
          <a:lstStyle>
            <a:lvl1pPr>
              <a:defRPr sz="2800"/>
            </a:lvl1pPr>
            <a:lvl2pPr>
              <a:defRPr sz="2400"/>
            </a:lvl2pPr>
            <a:lvl3pPr>
              <a:buSzPct val="90000"/>
              <a:defRPr sz="2000"/>
            </a:lvl3pPr>
            <a:lvl4pPr>
              <a:buSzPct val="85000"/>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2430570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95300" y="2174875"/>
            <a:ext cx="4376738" cy="3951288"/>
          </a:xfrm>
        </p:spPr>
        <p:txBody>
          <a:bodyPr/>
          <a:lstStyle>
            <a:lvl1pPr>
              <a:defRPr sz="2400"/>
            </a:lvl1pPr>
            <a:lvl2pPr>
              <a:defRPr sz="2000"/>
            </a:lvl2pPr>
            <a:lvl3pPr>
              <a:buSzPct val="90000"/>
              <a:defRPr sz="1800"/>
            </a:lvl3pPr>
            <a:lvl4pPr>
              <a:buSzPct val="85000"/>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5032375" y="2174875"/>
            <a:ext cx="4378325" cy="3951288"/>
          </a:xfrm>
        </p:spPr>
        <p:txBody>
          <a:bodyPr/>
          <a:lstStyle>
            <a:lvl1pPr>
              <a:defRPr sz="2400"/>
            </a:lvl1pPr>
            <a:lvl2pPr>
              <a:defRPr sz="2000"/>
            </a:lvl2pPr>
            <a:lvl3pPr>
              <a:buSzPct val="90000"/>
              <a:defRPr sz="1800"/>
            </a:lvl3pPr>
            <a:lvl4pPr>
              <a:buSzPct val="85000"/>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46166241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89439501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8694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andard-Textfolie">
    <p:spTree>
      <p:nvGrpSpPr>
        <p:cNvPr id="1" name=""/>
        <p:cNvGrpSpPr/>
        <p:nvPr/>
      </p:nvGrpSpPr>
      <p:grpSpPr>
        <a:xfrm>
          <a:off x="0" y="0"/>
          <a:ext cx="0" cy="0"/>
          <a:chOff x="0" y="0"/>
          <a:chExt cx="0" cy="0"/>
        </a:xfrm>
      </p:grpSpPr>
      <p:pic>
        <p:nvPicPr>
          <p:cNvPr id="15" name="Picture 3" descr="C:\Users\test.test\Downloads\Fotolia_49737915_L.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5200"/>
                    </a14:imgEffect>
                  </a14:imgLayer>
                </a14:imgProps>
              </a:ext>
              <a:ext uri="{28A0092B-C50C-407E-A947-70E740481C1C}">
                <a14:useLocalDpi xmlns:a14="http://schemas.microsoft.com/office/drawing/2010/main"/>
              </a:ext>
            </a:extLst>
          </a:blip>
          <a:srcRect/>
          <a:stretch/>
        </p:blipFill>
        <p:spPr bwMode="auto">
          <a:xfrm>
            <a:off x="428498" y="368281"/>
            <a:ext cx="9477503" cy="936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hteck 15"/>
          <p:cNvSpPr/>
          <p:nvPr/>
        </p:nvSpPr>
        <p:spPr>
          <a:xfrm>
            <a:off x="428497" y="343076"/>
            <a:ext cx="9477503" cy="997692"/>
          </a:xfrm>
          <a:prstGeom prst="rect">
            <a:avLst/>
          </a:prstGeom>
          <a:gradFill>
            <a:gsLst>
              <a:gs pos="38000">
                <a:schemeClr val="bg1">
                  <a:alpha val="60000"/>
                </a:schemeClr>
              </a:gs>
              <a:gs pos="94000">
                <a:schemeClr val="bg1"/>
              </a:gs>
              <a:gs pos="72000">
                <a:schemeClr val="bg1">
                  <a:alpha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463" y="131880"/>
            <a:ext cx="1638182" cy="149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a:xfrm>
            <a:off x="974558" y="1737192"/>
            <a:ext cx="8436142" cy="4353347"/>
          </a:xfrm>
          <a:prstGeom prst="rect">
            <a:avLst/>
          </a:prstGeom>
        </p:spPr>
        <p:txBody>
          <a:bodyPr anchor="t">
            <a:normAutofit/>
          </a:bodyPr>
          <a:lstStyle>
            <a:lvl1pPr>
              <a:defRPr sz="2400">
                <a:latin typeface="Swis721 Lt BT" panose="020B0403020202020204" pitchFamily="34" charset="0"/>
              </a:defRPr>
            </a:lvl1pPr>
            <a:lvl2pPr marL="742950" indent="-285750">
              <a:buClr>
                <a:srgbClr val="005283"/>
              </a:buClr>
              <a:buFont typeface="Wingdings" panose="05000000000000000000" pitchFamily="2" charset="2"/>
              <a:buChar char="ú"/>
              <a:defRPr sz="2100">
                <a:latin typeface="Swis721 Lt BT" panose="020B0403020202020204" pitchFamily="34" charset="0"/>
              </a:defRPr>
            </a:lvl2pPr>
            <a:lvl3pPr marL="1143000" indent="-228600">
              <a:buClr>
                <a:srgbClr val="005283"/>
              </a:buClr>
              <a:buFont typeface="Arial" panose="020B0604020202020204" pitchFamily="34" charset="0"/>
              <a:buChar char="–"/>
              <a:defRPr sz="1800">
                <a:latin typeface="Swis721 Lt BT" panose="020B0403020202020204" pitchFamily="34" charset="0"/>
              </a:defRPr>
            </a:lvl3pPr>
            <a:lvl4pPr>
              <a:buClr>
                <a:srgbClr val="005283"/>
              </a:buClr>
              <a:defRPr>
                <a:latin typeface="Swis721 Lt BT" panose="020B0403020202020204" pitchFamily="34" charset="0"/>
              </a:defRPr>
            </a:lvl4pPr>
            <a:lvl5pPr>
              <a:defRPr>
                <a:latin typeface="Swis721 Lt BT" panose="020B0403020202020204" pitchFamily="34" charset="0"/>
              </a:defRPr>
            </a:lvl5pPr>
          </a:lstStyle>
          <a:p>
            <a:pPr lvl="0"/>
            <a:r>
              <a:rPr lang="de-DE"/>
              <a:t>Textmasterformat bearbeiten</a:t>
            </a:r>
          </a:p>
          <a:p>
            <a:pPr lvl="1"/>
            <a:r>
              <a:rPr lang="de-DE"/>
              <a:t>Zweite Ebene</a:t>
            </a:r>
          </a:p>
          <a:p>
            <a:pPr lvl="2"/>
            <a:r>
              <a:rPr lang="de-DE"/>
              <a:t>Dritte Ebene</a:t>
            </a:r>
          </a:p>
        </p:txBody>
      </p:sp>
      <p:sp>
        <p:nvSpPr>
          <p:cNvPr id="11" name="Titel 10"/>
          <p:cNvSpPr>
            <a:spLocks noGrp="1"/>
          </p:cNvSpPr>
          <p:nvPr>
            <p:ph type="title"/>
          </p:nvPr>
        </p:nvSpPr>
        <p:spPr>
          <a:xfrm>
            <a:off x="1988671" y="274638"/>
            <a:ext cx="7344021" cy="1143000"/>
          </a:xfrm>
          <a:prstGeom prst="rect">
            <a:avLst/>
          </a:prstGeom>
        </p:spPr>
        <p:txBody>
          <a:bodyPr anchor="ctr"/>
          <a:lstStyle>
            <a:lvl1pPr algn="l">
              <a:defRPr sz="2600" b="1">
                <a:solidFill>
                  <a:schemeClr val="tx2"/>
                </a:solidFill>
                <a:latin typeface="+mj-lt"/>
              </a:defRPr>
            </a:lvl1pPr>
          </a:lstStyle>
          <a:p>
            <a:r>
              <a:rPr lang="de-DE"/>
              <a:t>Titelmasterformat durch Klicken bearbeiten</a:t>
            </a:r>
            <a:endParaRPr lang="de-AT" dirty="0"/>
          </a:p>
        </p:txBody>
      </p:sp>
      <p:sp>
        <p:nvSpPr>
          <p:cNvPr id="14" name="Fußzeilenplatzhalter 22"/>
          <p:cNvSpPr>
            <a:spLocks noGrp="1"/>
          </p:cNvSpPr>
          <p:nvPr>
            <p:ph type="ftr" sz="quarter" idx="3"/>
          </p:nvPr>
        </p:nvSpPr>
        <p:spPr>
          <a:xfrm>
            <a:off x="223924" y="6327737"/>
            <a:ext cx="3136900" cy="365125"/>
          </a:xfrm>
          <a:prstGeom prst="rect">
            <a:avLst/>
          </a:prstGeom>
        </p:spPr>
        <p:txBody>
          <a:bodyPr vert="horz" lIns="91440" tIns="45720" rIns="91440" bIns="45720" rtlCol="0" anchor="ctr"/>
          <a:lstStyle>
            <a:lvl1pPr algn="l">
              <a:defRPr sz="900" b="0">
                <a:solidFill>
                  <a:schemeClr val="tx1">
                    <a:tint val="75000"/>
                  </a:schemeClr>
                </a:solidFill>
                <a:latin typeface="+mj-lt"/>
              </a:defRPr>
            </a:lvl1pPr>
          </a:lstStyle>
          <a:p>
            <a:endParaRPr lang="de-AT" dirty="0"/>
          </a:p>
        </p:txBody>
      </p:sp>
      <p:sp>
        <p:nvSpPr>
          <p:cNvPr id="2" name="Textfeld 1"/>
          <p:cNvSpPr txBox="1"/>
          <p:nvPr/>
        </p:nvSpPr>
        <p:spPr>
          <a:xfrm>
            <a:off x="4347980" y="6392360"/>
            <a:ext cx="1151081" cy="230832"/>
          </a:xfrm>
          <a:prstGeom prst="rect">
            <a:avLst/>
          </a:prstGeom>
          <a:noFill/>
        </p:spPr>
        <p:txBody>
          <a:bodyPr wrap="square" rtlCol="0">
            <a:spAutoFit/>
          </a:bodyPr>
          <a:lstStyle/>
          <a:p>
            <a:pPr algn="ctr"/>
            <a:fld id="{CE715A84-7166-4602-A293-ADA9853EBB26}" type="slidenum">
              <a:rPr lang="de-AT" sz="900" kern="1200" smtClean="0">
                <a:solidFill>
                  <a:schemeClr val="tx1">
                    <a:tint val="75000"/>
                  </a:schemeClr>
                </a:solidFill>
                <a:latin typeface="+mj-lt"/>
                <a:ea typeface="+mn-ea"/>
                <a:cs typeface="+mn-cs"/>
              </a:rPr>
              <a:pPr algn="ctr"/>
              <a:t>‹Nr.›</a:t>
            </a:fld>
            <a:endParaRPr lang="de-AT" sz="900" kern="1200" dirty="0">
              <a:solidFill>
                <a:schemeClr val="tx1">
                  <a:tint val="75000"/>
                </a:schemeClr>
              </a:solidFill>
              <a:latin typeface="+mj-lt"/>
              <a:ea typeface="+mn-ea"/>
              <a:cs typeface="+mn-cs"/>
            </a:endParaRPr>
          </a:p>
        </p:txBody>
      </p:sp>
      <p:sp>
        <p:nvSpPr>
          <p:cNvPr id="4" name="Textfeld 3"/>
          <p:cNvSpPr txBox="1"/>
          <p:nvPr/>
        </p:nvSpPr>
        <p:spPr>
          <a:xfrm>
            <a:off x="662524" y="3717032"/>
            <a:ext cx="2496277" cy="1368152"/>
          </a:xfrm>
          <a:prstGeom prst="rect">
            <a:avLst/>
          </a:prstGeom>
        </p:spPr>
        <p:txBody>
          <a:bodyPr wrap="square" rtlCol="0" anchor="t">
            <a:normAutofit/>
          </a:bodyPr>
          <a:lstStyle/>
          <a:p>
            <a:pPr marL="457200" indent="-457200">
              <a:buClr>
                <a:srgbClr val="005283"/>
              </a:buClr>
              <a:buFont typeface="Wingdings" panose="05000000000000000000" pitchFamily="2" charset="2"/>
              <a:buChar char="§"/>
            </a:pPr>
            <a:endParaRPr lang="de-AT" sz="2600" dirty="0" err="1"/>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3003">
            <a:off x="154482" y="262287"/>
            <a:ext cx="1324190" cy="11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rot="21230376">
            <a:off x="-87848" y="208694"/>
            <a:ext cx="1872208" cy="230832"/>
          </a:xfrm>
          <a:prstGeom prst="rect">
            <a:avLst/>
          </a:prstGeom>
          <a:noFill/>
        </p:spPr>
        <p:txBody>
          <a:bodyPr wrap="square" rtlCol="0">
            <a:spAutoFit/>
          </a:bodyPr>
          <a:lstStyle/>
          <a:p>
            <a:pPr algn="ctr"/>
            <a:r>
              <a:rPr lang="de-AT" sz="850" dirty="0">
                <a:solidFill>
                  <a:srgbClr val="005283"/>
                </a:solidFill>
                <a:latin typeface="Myriad Pro" pitchFamily="34" charset="0"/>
              </a:rPr>
              <a:t>Bildung schafft Durchblick.</a:t>
            </a:r>
          </a:p>
        </p:txBody>
      </p:sp>
      <p:pic>
        <p:nvPicPr>
          <p:cNvPr id="12" name="Picture 3" descr="C:\Users\test.test\Downloads\Fotolia_49737915_L.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colorTemperature colorTemp="5200"/>
                    </a14:imgEffect>
                  </a14:imgLayer>
                </a14:imgProps>
              </a:ext>
              <a:ext uri="{28A0092B-C50C-407E-A947-70E740481C1C}">
                <a14:useLocalDpi xmlns:a14="http://schemas.microsoft.com/office/drawing/2010/main"/>
              </a:ext>
            </a:extLst>
          </a:blip>
          <a:srcRect/>
          <a:stretch/>
        </p:blipFill>
        <p:spPr bwMode="auto">
          <a:xfrm>
            <a:off x="428498" y="368281"/>
            <a:ext cx="9477503" cy="936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userDrawn="1"/>
        </p:nvSpPr>
        <p:spPr>
          <a:xfrm>
            <a:off x="428497" y="343076"/>
            <a:ext cx="9477503" cy="997692"/>
          </a:xfrm>
          <a:prstGeom prst="rect">
            <a:avLst/>
          </a:prstGeom>
          <a:gradFill>
            <a:gsLst>
              <a:gs pos="38000">
                <a:schemeClr val="bg1">
                  <a:alpha val="60000"/>
                </a:schemeClr>
              </a:gs>
              <a:gs pos="94000">
                <a:schemeClr val="bg1"/>
              </a:gs>
              <a:gs pos="72000">
                <a:schemeClr val="bg1">
                  <a:alpha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7"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6463" y="131880"/>
            <a:ext cx="1638182" cy="149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userDrawn="1"/>
        </p:nvSpPr>
        <p:spPr>
          <a:xfrm>
            <a:off x="4347980" y="6392360"/>
            <a:ext cx="1151081" cy="230832"/>
          </a:xfrm>
          <a:prstGeom prst="rect">
            <a:avLst/>
          </a:prstGeom>
          <a:noFill/>
        </p:spPr>
        <p:txBody>
          <a:bodyPr wrap="square" rtlCol="0">
            <a:spAutoFit/>
          </a:bodyPr>
          <a:lstStyle/>
          <a:p>
            <a:pPr algn="ctr"/>
            <a:fld id="{CE715A84-7166-4602-A293-ADA9853EBB26}" type="slidenum">
              <a:rPr lang="de-AT" sz="900" kern="1200" smtClean="0">
                <a:solidFill>
                  <a:schemeClr val="tx1">
                    <a:tint val="75000"/>
                  </a:schemeClr>
                </a:solidFill>
                <a:latin typeface="+mj-lt"/>
                <a:ea typeface="+mn-ea"/>
                <a:cs typeface="+mn-cs"/>
              </a:rPr>
              <a:pPr algn="ctr"/>
              <a:t>‹Nr.›</a:t>
            </a:fld>
            <a:endParaRPr lang="de-AT" sz="900" kern="1200" dirty="0">
              <a:solidFill>
                <a:schemeClr val="tx1">
                  <a:tint val="75000"/>
                </a:schemeClr>
              </a:solidFill>
              <a:latin typeface="+mj-lt"/>
              <a:ea typeface="+mn-ea"/>
              <a:cs typeface="+mn-cs"/>
            </a:endParaRPr>
          </a:p>
        </p:txBody>
      </p:sp>
      <p:sp>
        <p:nvSpPr>
          <p:cNvPr id="22" name="Textfeld 21"/>
          <p:cNvSpPr txBox="1"/>
          <p:nvPr userDrawn="1"/>
        </p:nvSpPr>
        <p:spPr>
          <a:xfrm>
            <a:off x="662524" y="3717032"/>
            <a:ext cx="2496277" cy="1368152"/>
          </a:xfrm>
          <a:prstGeom prst="rect">
            <a:avLst/>
          </a:prstGeom>
        </p:spPr>
        <p:txBody>
          <a:bodyPr wrap="square" rtlCol="0" anchor="t">
            <a:normAutofit/>
          </a:bodyPr>
          <a:lstStyle/>
          <a:p>
            <a:pPr marL="457200" indent="-457200">
              <a:buClr>
                <a:srgbClr val="005283"/>
              </a:buClr>
              <a:buFont typeface="Wingdings" panose="05000000000000000000" pitchFamily="2" charset="2"/>
              <a:buChar char="§"/>
            </a:pPr>
            <a:endParaRPr lang="de-AT" sz="2600" dirty="0" err="1"/>
          </a:p>
        </p:txBody>
      </p:sp>
      <p:pic>
        <p:nvPicPr>
          <p:cNvPr id="2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21273003">
            <a:off x="154482" y="262287"/>
            <a:ext cx="1324190" cy="11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feld 23"/>
          <p:cNvSpPr txBox="1"/>
          <p:nvPr userDrawn="1"/>
        </p:nvSpPr>
        <p:spPr>
          <a:xfrm rot="21230376">
            <a:off x="-87848" y="208694"/>
            <a:ext cx="1872208" cy="230832"/>
          </a:xfrm>
          <a:prstGeom prst="rect">
            <a:avLst/>
          </a:prstGeom>
          <a:noFill/>
        </p:spPr>
        <p:txBody>
          <a:bodyPr wrap="square" rtlCol="0">
            <a:spAutoFit/>
          </a:bodyPr>
          <a:lstStyle/>
          <a:p>
            <a:pPr algn="ctr"/>
            <a:r>
              <a:rPr lang="de-AT" sz="850" dirty="0">
                <a:solidFill>
                  <a:srgbClr val="005283"/>
                </a:solidFill>
                <a:latin typeface="Myriad Pro" pitchFamily="34" charset="0"/>
              </a:rPr>
              <a:t>Bildung schafft Durchblick.</a:t>
            </a:r>
          </a:p>
        </p:txBody>
      </p:sp>
    </p:spTree>
    <p:extLst>
      <p:ext uri="{BB962C8B-B14F-4D97-AF65-F5344CB8AC3E}">
        <p14:creationId xmlns:p14="http://schemas.microsoft.com/office/powerpoint/2010/main" val="166957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6" name="Titelplatzhalter 1"/>
          <p:cNvSpPr>
            <a:spLocks noGrp="1"/>
          </p:cNvSpPr>
          <p:nvPr>
            <p:ph type="title"/>
          </p:nvPr>
        </p:nvSpPr>
        <p:spPr>
          <a:xfrm>
            <a:off x="2690749" y="260648"/>
            <a:ext cx="6719951" cy="648072"/>
          </a:xfrm>
          <a:prstGeom prst="rect">
            <a:avLst/>
          </a:prstGeom>
        </p:spPr>
        <p:txBody>
          <a:bodyPr vert="horz" lIns="91440" tIns="45720" rIns="91440" bIns="45720" rtlCol="0" anchor="ctr">
            <a:noAutofit/>
          </a:bodyPr>
          <a:lstStyle>
            <a:lvl1pPr algn="r">
              <a:defRPr/>
            </a:lvl1pPr>
          </a:lstStyle>
          <a:p>
            <a:r>
              <a:rPr lang="de-DE" dirty="0"/>
              <a:t>Titelmasterformat durch Klicken bearbeiten</a:t>
            </a:r>
            <a:endParaRPr lang="de-AT" dirty="0"/>
          </a:p>
        </p:txBody>
      </p:sp>
      <p:sp>
        <p:nvSpPr>
          <p:cNvPr id="7" name="Textplatzhalter 2"/>
          <p:cNvSpPr>
            <a:spLocks noGrp="1"/>
          </p:cNvSpPr>
          <p:nvPr>
            <p:ph idx="1"/>
          </p:nvPr>
        </p:nvSpPr>
        <p:spPr>
          <a:xfrm>
            <a:off x="495300" y="1016732"/>
            <a:ext cx="8915400" cy="5292588"/>
          </a:xfrm>
          <a:prstGeom prst="rect">
            <a:avLst/>
          </a:prstGeom>
        </p:spPr>
        <p:txBody>
          <a:bodyPr vert="horz" lIns="91440" tIns="45720" rIns="91440" bIns="45720" rtlCol="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2" name="Textfeld 11"/>
          <p:cNvSpPr txBox="1"/>
          <p:nvPr userDrawn="1"/>
        </p:nvSpPr>
        <p:spPr>
          <a:xfrm>
            <a:off x="9047633" y="6508774"/>
            <a:ext cx="491994" cy="276999"/>
          </a:xfrm>
          <a:prstGeom prst="rect">
            <a:avLst/>
          </a:prstGeom>
          <a:noFill/>
        </p:spPr>
        <p:txBody>
          <a:bodyPr wrap="none" rtlCol="0">
            <a:spAutoFit/>
          </a:bodyPr>
          <a:lstStyle/>
          <a:p>
            <a:fld id="{1E7DAB28-7B8C-4C7E-9B8E-376A550E9ED2}" type="slidenum">
              <a:rPr lang="de-AT" sz="1200" smtClean="0"/>
              <a:pPr/>
              <a:t>‹Nr.›</a:t>
            </a:fld>
            <a:endParaRPr lang="de-AT" sz="1200" dirty="0"/>
          </a:p>
        </p:txBody>
      </p:sp>
      <p:pic>
        <p:nvPicPr>
          <p:cNvPr id="5" name="Grafik 4">
            <a:extLst>
              <a:ext uri="{FF2B5EF4-FFF2-40B4-BE49-F238E27FC236}">
                <a16:creationId xmlns:a16="http://schemas.microsoft.com/office/drawing/2014/main" id="{AAACD204-98F6-4902-9A87-04CE7715DCB0}"/>
              </a:ext>
            </a:extLst>
          </p:cNvPr>
          <p:cNvPicPr>
            <a:picLocks noChangeAspect="1"/>
          </p:cNvPicPr>
          <p:nvPr userDrawn="1"/>
        </p:nvPicPr>
        <p:blipFill rotWithShape="1">
          <a:blip r:embed="rId2"/>
          <a:srcRect l="7186" t="20303" r="6797" b="21571"/>
          <a:stretch/>
        </p:blipFill>
        <p:spPr>
          <a:xfrm>
            <a:off x="28303" y="30599"/>
            <a:ext cx="1770451" cy="374351"/>
          </a:xfrm>
          <a:prstGeom prst="rect">
            <a:avLst/>
          </a:prstGeom>
        </p:spPr>
      </p:pic>
    </p:spTree>
    <p:extLst>
      <p:ext uri="{BB962C8B-B14F-4D97-AF65-F5344CB8AC3E}">
        <p14:creationId xmlns:p14="http://schemas.microsoft.com/office/powerpoint/2010/main" val="77574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1">
            <a:extLst>
              <a:ext uri="{FF2B5EF4-FFF2-40B4-BE49-F238E27FC236}">
                <a16:creationId xmlns:a16="http://schemas.microsoft.com/office/drawing/2014/main" id="{CBFEE396-DBAB-48AD-A50A-448051C70A78}"/>
              </a:ext>
            </a:extLst>
          </p:cNvPr>
          <p:cNvGrpSpPr>
            <a:grpSpLocks/>
          </p:cNvGrpSpPr>
          <p:nvPr/>
        </p:nvGrpSpPr>
        <p:grpSpPr bwMode="auto">
          <a:xfrm>
            <a:off x="0" y="0"/>
            <a:ext cx="9891713" cy="6845300"/>
            <a:chOff x="0" y="0"/>
            <a:chExt cx="6231" cy="4312"/>
          </a:xfrm>
        </p:grpSpPr>
        <p:grpSp>
          <p:nvGrpSpPr>
            <p:cNvPr id="1033" name="Group 4">
              <a:extLst>
                <a:ext uri="{FF2B5EF4-FFF2-40B4-BE49-F238E27FC236}">
                  <a16:creationId xmlns:a16="http://schemas.microsoft.com/office/drawing/2014/main" id="{6B7A5AB7-F698-49F3-B8BF-730A1B84E0E3}"/>
                </a:ext>
              </a:extLst>
            </p:cNvPr>
            <p:cNvGrpSpPr>
              <a:grpSpLocks/>
            </p:cNvGrpSpPr>
            <p:nvPr/>
          </p:nvGrpSpPr>
          <p:grpSpPr bwMode="auto">
            <a:xfrm>
              <a:off x="0" y="0"/>
              <a:ext cx="6231" cy="4312"/>
              <a:chOff x="0" y="0"/>
              <a:chExt cx="6231" cy="4312"/>
            </a:xfrm>
          </p:grpSpPr>
          <p:sp>
            <p:nvSpPr>
              <p:cNvPr id="1050" name="Rectangle 2">
                <a:extLst>
                  <a:ext uri="{FF2B5EF4-FFF2-40B4-BE49-F238E27FC236}">
                    <a16:creationId xmlns:a16="http://schemas.microsoft.com/office/drawing/2014/main" id="{4CF81EC4-2530-4B5B-928E-AD0EEA04F9FD}"/>
                  </a:ext>
                </a:extLst>
              </p:cNvPr>
              <p:cNvSpPr>
                <a:spLocks noChangeArrowheads="1"/>
              </p:cNvSpPr>
              <p:nvPr/>
            </p:nvSpPr>
            <p:spPr bwMode="auto">
              <a:xfrm>
                <a:off x="0" y="0"/>
                <a:ext cx="6231" cy="4312"/>
              </a:xfrm>
              <a:prstGeom prst="rect">
                <a:avLst/>
              </a:prstGeom>
              <a:gradFill rotWithShape="0">
                <a:gsLst>
                  <a:gs pos="0">
                    <a:srgbClr val="808080"/>
                  </a:gs>
                  <a:gs pos="100000">
                    <a:srgbClr val="FFFFFF"/>
                  </a:gs>
                </a:gsLst>
                <a:path path="rect">
                  <a:fillToRect r="100000" b="10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useBgFill="1">
            <p:nvSpPr>
              <p:cNvPr id="1051" name="Rectangle 3">
                <a:extLst>
                  <a:ext uri="{FF2B5EF4-FFF2-40B4-BE49-F238E27FC236}">
                    <a16:creationId xmlns:a16="http://schemas.microsoft.com/office/drawing/2014/main" id="{5200DB55-C20B-4A03-B5C3-2296EC6BB0F5}"/>
                  </a:ext>
                </a:extLst>
              </p:cNvPr>
              <p:cNvSpPr>
                <a:spLocks noChangeArrowheads="1"/>
              </p:cNvSpPr>
              <p:nvPr/>
            </p:nvSpPr>
            <p:spPr bwMode="auto">
              <a:xfrm>
                <a:off x="260" y="240"/>
                <a:ext cx="5971" cy="4072"/>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grpSp>
        <p:grpSp>
          <p:nvGrpSpPr>
            <p:cNvPr id="1034" name="Group 20">
              <a:extLst>
                <a:ext uri="{FF2B5EF4-FFF2-40B4-BE49-F238E27FC236}">
                  <a16:creationId xmlns:a16="http://schemas.microsoft.com/office/drawing/2014/main" id="{54F69A67-C47C-42ED-B734-518FC84E1138}"/>
                </a:ext>
              </a:extLst>
            </p:cNvPr>
            <p:cNvGrpSpPr>
              <a:grpSpLocks/>
            </p:cNvGrpSpPr>
            <p:nvPr/>
          </p:nvGrpSpPr>
          <p:grpSpPr bwMode="auto">
            <a:xfrm>
              <a:off x="4420" y="2688"/>
              <a:ext cx="1560" cy="1440"/>
              <a:chOff x="4420" y="2688"/>
              <a:chExt cx="1560" cy="1440"/>
            </a:xfrm>
          </p:grpSpPr>
          <p:sp>
            <p:nvSpPr>
              <p:cNvPr id="1035" name="Rectangle 5">
                <a:extLst>
                  <a:ext uri="{FF2B5EF4-FFF2-40B4-BE49-F238E27FC236}">
                    <a16:creationId xmlns:a16="http://schemas.microsoft.com/office/drawing/2014/main" id="{B6EE6B21-7A2D-43E4-9FB5-A3E3D3CBC61D}"/>
                  </a:ext>
                </a:extLst>
              </p:cNvPr>
              <p:cNvSpPr>
                <a:spLocks noChangeArrowheads="1"/>
              </p:cNvSpPr>
              <p:nvPr/>
            </p:nvSpPr>
            <p:spPr bwMode="auto">
              <a:xfrm>
                <a:off x="5876" y="4032"/>
                <a:ext cx="104" cy="96"/>
              </a:xfrm>
              <a:prstGeom prst="rect">
                <a:avLst/>
              </a:prstGeom>
              <a:solidFill>
                <a:srgbClr val="FF00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36" name="Rectangle 6">
                <a:extLst>
                  <a:ext uri="{FF2B5EF4-FFF2-40B4-BE49-F238E27FC236}">
                    <a16:creationId xmlns:a16="http://schemas.microsoft.com/office/drawing/2014/main" id="{0D7CBBAA-6A22-4641-8AA5-59B2133DB2C2}"/>
                  </a:ext>
                </a:extLst>
              </p:cNvPr>
              <p:cNvSpPr>
                <a:spLocks noChangeArrowheads="1"/>
              </p:cNvSpPr>
              <p:nvPr/>
            </p:nvSpPr>
            <p:spPr bwMode="auto">
              <a:xfrm>
                <a:off x="5668" y="4032"/>
                <a:ext cx="104" cy="96"/>
              </a:xfrm>
              <a:prstGeom prst="rect">
                <a:avLst/>
              </a:prstGeom>
              <a:solidFill>
                <a:srgbClr val="FF80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37" name="Rectangle 7">
                <a:extLst>
                  <a:ext uri="{FF2B5EF4-FFF2-40B4-BE49-F238E27FC236}">
                    <a16:creationId xmlns:a16="http://schemas.microsoft.com/office/drawing/2014/main" id="{BAE69C39-5555-4403-A429-236E86171C2D}"/>
                  </a:ext>
                </a:extLst>
              </p:cNvPr>
              <p:cNvSpPr>
                <a:spLocks noChangeArrowheads="1"/>
              </p:cNvSpPr>
              <p:nvPr/>
            </p:nvSpPr>
            <p:spPr bwMode="auto">
              <a:xfrm>
                <a:off x="5460" y="4032"/>
                <a:ext cx="104" cy="96"/>
              </a:xfrm>
              <a:prstGeom prst="rect">
                <a:avLst/>
              </a:prstGeom>
              <a:solidFill>
                <a:srgbClr val="FFFF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38" name="Rectangle 8">
                <a:extLst>
                  <a:ext uri="{FF2B5EF4-FFF2-40B4-BE49-F238E27FC236}">
                    <a16:creationId xmlns:a16="http://schemas.microsoft.com/office/drawing/2014/main" id="{C8EF4E32-D104-46C4-9E11-F535CB246538}"/>
                  </a:ext>
                </a:extLst>
              </p:cNvPr>
              <p:cNvSpPr>
                <a:spLocks noChangeArrowheads="1"/>
              </p:cNvSpPr>
              <p:nvPr/>
            </p:nvSpPr>
            <p:spPr bwMode="auto">
              <a:xfrm>
                <a:off x="5252" y="4032"/>
                <a:ext cx="104" cy="96"/>
              </a:xfrm>
              <a:prstGeom prst="rect">
                <a:avLst/>
              </a:prstGeom>
              <a:solidFill>
                <a:srgbClr val="00FF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39" name="Rectangle 9">
                <a:extLst>
                  <a:ext uri="{FF2B5EF4-FFF2-40B4-BE49-F238E27FC236}">
                    <a16:creationId xmlns:a16="http://schemas.microsoft.com/office/drawing/2014/main" id="{3F9BF5C0-9052-4DB9-8722-CB2E837A9A4E}"/>
                  </a:ext>
                </a:extLst>
              </p:cNvPr>
              <p:cNvSpPr>
                <a:spLocks noChangeArrowheads="1"/>
              </p:cNvSpPr>
              <p:nvPr/>
            </p:nvSpPr>
            <p:spPr bwMode="auto">
              <a:xfrm>
                <a:off x="5044" y="4032"/>
                <a:ext cx="104" cy="96"/>
              </a:xfrm>
              <a:prstGeom prst="rect">
                <a:avLst/>
              </a:prstGeom>
              <a:solidFill>
                <a:srgbClr val="00FF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0" name="Rectangle 10">
                <a:extLst>
                  <a:ext uri="{FF2B5EF4-FFF2-40B4-BE49-F238E27FC236}">
                    <a16:creationId xmlns:a16="http://schemas.microsoft.com/office/drawing/2014/main" id="{1E730C57-8F2B-4C2D-BDA6-82980434919B}"/>
                  </a:ext>
                </a:extLst>
              </p:cNvPr>
              <p:cNvSpPr>
                <a:spLocks noChangeArrowheads="1"/>
              </p:cNvSpPr>
              <p:nvPr/>
            </p:nvSpPr>
            <p:spPr bwMode="auto">
              <a:xfrm>
                <a:off x="4836" y="4032"/>
                <a:ext cx="104" cy="96"/>
              </a:xfrm>
              <a:prstGeom prst="rect">
                <a:avLst/>
              </a:prstGeom>
              <a:solidFill>
                <a:srgbClr val="0000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1" name="Rectangle 11">
                <a:extLst>
                  <a:ext uri="{FF2B5EF4-FFF2-40B4-BE49-F238E27FC236}">
                    <a16:creationId xmlns:a16="http://schemas.microsoft.com/office/drawing/2014/main" id="{17BBBD8B-5DEF-4B61-81C5-63554C4CD159}"/>
                  </a:ext>
                </a:extLst>
              </p:cNvPr>
              <p:cNvSpPr>
                <a:spLocks noChangeArrowheads="1"/>
              </p:cNvSpPr>
              <p:nvPr/>
            </p:nvSpPr>
            <p:spPr bwMode="auto">
              <a:xfrm>
                <a:off x="4628" y="4032"/>
                <a:ext cx="104" cy="96"/>
              </a:xfrm>
              <a:prstGeom prst="rect">
                <a:avLst/>
              </a:prstGeom>
              <a:solidFill>
                <a:srgbClr val="FF00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2" name="Rectangle 12">
                <a:extLst>
                  <a:ext uri="{FF2B5EF4-FFF2-40B4-BE49-F238E27FC236}">
                    <a16:creationId xmlns:a16="http://schemas.microsoft.com/office/drawing/2014/main" id="{957968FB-E328-45F1-B740-758A8FC83002}"/>
                  </a:ext>
                </a:extLst>
              </p:cNvPr>
              <p:cNvSpPr>
                <a:spLocks noChangeArrowheads="1"/>
              </p:cNvSpPr>
              <p:nvPr/>
            </p:nvSpPr>
            <p:spPr bwMode="auto">
              <a:xfrm>
                <a:off x="4420" y="4032"/>
                <a:ext cx="104" cy="96"/>
              </a:xfrm>
              <a:prstGeom prst="rect">
                <a:avLst/>
              </a:prstGeom>
              <a:solidFill>
                <a:srgbClr val="A000A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3" name="Rectangle 13">
                <a:extLst>
                  <a:ext uri="{FF2B5EF4-FFF2-40B4-BE49-F238E27FC236}">
                    <a16:creationId xmlns:a16="http://schemas.microsoft.com/office/drawing/2014/main" id="{844674D6-7B90-43F3-9225-E42D1BAAD5DC}"/>
                  </a:ext>
                </a:extLst>
              </p:cNvPr>
              <p:cNvSpPr>
                <a:spLocks noChangeArrowheads="1"/>
              </p:cNvSpPr>
              <p:nvPr/>
            </p:nvSpPr>
            <p:spPr bwMode="auto">
              <a:xfrm>
                <a:off x="5876" y="3840"/>
                <a:ext cx="104" cy="96"/>
              </a:xfrm>
              <a:prstGeom prst="rect">
                <a:avLst/>
              </a:prstGeom>
              <a:solidFill>
                <a:srgbClr val="FF80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4" name="Rectangle 14">
                <a:extLst>
                  <a:ext uri="{FF2B5EF4-FFF2-40B4-BE49-F238E27FC236}">
                    <a16:creationId xmlns:a16="http://schemas.microsoft.com/office/drawing/2014/main" id="{0B9BA5CD-E88E-4E8C-AFF1-CC6824D23C4D}"/>
                  </a:ext>
                </a:extLst>
              </p:cNvPr>
              <p:cNvSpPr>
                <a:spLocks noChangeArrowheads="1"/>
              </p:cNvSpPr>
              <p:nvPr/>
            </p:nvSpPr>
            <p:spPr bwMode="auto">
              <a:xfrm>
                <a:off x="5876" y="3648"/>
                <a:ext cx="104" cy="96"/>
              </a:xfrm>
              <a:prstGeom prst="rect">
                <a:avLst/>
              </a:prstGeom>
              <a:solidFill>
                <a:srgbClr val="FFFF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5" name="Rectangle 15">
                <a:extLst>
                  <a:ext uri="{FF2B5EF4-FFF2-40B4-BE49-F238E27FC236}">
                    <a16:creationId xmlns:a16="http://schemas.microsoft.com/office/drawing/2014/main" id="{39101E00-CACA-4592-958D-707862CDC0A8}"/>
                  </a:ext>
                </a:extLst>
              </p:cNvPr>
              <p:cNvSpPr>
                <a:spLocks noChangeArrowheads="1"/>
              </p:cNvSpPr>
              <p:nvPr/>
            </p:nvSpPr>
            <p:spPr bwMode="auto">
              <a:xfrm>
                <a:off x="5876" y="3456"/>
                <a:ext cx="104" cy="96"/>
              </a:xfrm>
              <a:prstGeom prst="rect">
                <a:avLst/>
              </a:prstGeom>
              <a:solidFill>
                <a:srgbClr val="00FF0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6" name="Rectangle 16">
                <a:extLst>
                  <a:ext uri="{FF2B5EF4-FFF2-40B4-BE49-F238E27FC236}">
                    <a16:creationId xmlns:a16="http://schemas.microsoft.com/office/drawing/2014/main" id="{7BBB11B7-5777-4890-ADEB-BE3408B1D8AA}"/>
                  </a:ext>
                </a:extLst>
              </p:cNvPr>
              <p:cNvSpPr>
                <a:spLocks noChangeArrowheads="1"/>
              </p:cNvSpPr>
              <p:nvPr/>
            </p:nvSpPr>
            <p:spPr bwMode="auto">
              <a:xfrm>
                <a:off x="5876" y="3264"/>
                <a:ext cx="104" cy="96"/>
              </a:xfrm>
              <a:prstGeom prst="rect">
                <a:avLst/>
              </a:prstGeom>
              <a:solidFill>
                <a:srgbClr val="00FF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7" name="Rectangle 17">
                <a:extLst>
                  <a:ext uri="{FF2B5EF4-FFF2-40B4-BE49-F238E27FC236}">
                    <a16:creationId xmlns:a16="http://schemas.microsoft.com/office/drawing/2014/main" id="{77A97BA7-6C33-4019-BF88-953716AF39FD}"/>
                  </a:ext>
                </a:extLst>
              </p:cNvPr>
              <p:cNvSpPr>
                <a:spLocks noChangeArrowheads="1"/>
              </p:cNvSpPr>
              <p:nvPr/>
            </p:nvSpPr>
            <p:spPr bwMode="auto">
              <a:xfrm>
                <a:off x="5876" y="3072"/>
                <a:ext cx="104" cy="96"/>
              </a:xfrm>
              <a:prstGeom prst="rect">
                <a:avLst/>
              </a:prstGeom>
              <a:solidFill>
                <a:srgbClr val="0000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8" name="Rectangle 18">
                <a:extLst>
                  <a:ext uri="{FF2B5EF4-FFF2-40B4-BE49-F238E27FC236}">
                    <a16:creationId xmlns:a16="http://schemas.microsoft.com/office/drawing/2014/main" id="{37370019-666A-4860-AE89-61FB27C13CDB}"/>
                  </a:ext>
                </a:extLst>
              </p:cNvPr>
              <p:cNvSpPr>
                <a:spLocks noChangeArrowheads="1"/>
              </p:cNvSpPr>
              <p:nvPr/>
            </p:nvSpPr>
            <p:spPr bwMode="auto">
              <a:xfrm>
                <a:off x="5876" y="2880"/>
                <a:ext cx="104" cy="96"/>
              </a:xfrm>
              <a:prstGeom prst="rect">
                <a:avLst/>
              </a:prstGeom>
              <a:solidFill>
                <a:srgbClr val="FF00FF"/>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49" name="Rectangle 19">
                <a:extLst>
                  <a:ext uri="{FF2B5EF4-FFF2-40B4-BE49-F238E27FC236}">
                    <a16:creationId xmlns:a16="http://schemas.microsoft.com/office/drawing/2014/main" id="{3FC69518-F99E-4966-B5C3-6A8F27918801}"/>
                  </a:ext>
                </a:extLst>
              </p:cNvPr>
              <p:cNvSpPr>
                <a:spLocks noChangeArrowheads="1"/>
              </p:cNvSpPr>
              <p:nvPr/>
            </p:nvSpPr>
            <p:spPr bwMode="auto">
              <a:xfrm>
                <a:off x="5876" y="2688"/>
                <a:ext cx="104" cy="96"/>
              </a:xfrm>
              <a:prstGeom prst="rect">
                <a:avLst/>
              </a:prstGeom>
              <a:solidFill>
                <a:srgbClr val="A000A0"/>
              </a:solidFill>
              <a:ln>
                <a:noFill/>
              </a:ln>
              <a:effectLst>
                <a:outerShdw dist="53882"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grpSp>
      </p:grpSp>
      <p:sp>
        <p:nvSpPr>
          <p:cNvPr id="1027" name="Rectangle 22">
            <a:extLst>
              <a:ext uri="{FF2B5EF4-FFF2-40B4-BE49-F238E27FC236}">
                <a16:creationId xmlns:a16="http://schemas.microsoft.com/office/drawing/2014/main" id="{1F409F2B-9A50-4AF8-B228-8C89676D48A0}"/>
              </a:ext>
            </a:extLst>
          </p:cNvPr>
          <p:cNvSpPr>
            <a:spLocks noGrp="1" noChangeArrowheads="1"/>
          </p:cNvSpPr>
          <p:nvPr>
            <p:ph type="title"/>
          </p:nvPr>
        </p:nvSpPr>
        <p:spPr bwMode="auto">
          <a:xfrm>
            <a:off x="519113" y="406400"/>
            <a:ext cx="8320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de-DE" altLang="de-DE"/>
              <a:t>Klicken Sie,  um das Titelformat zu bearbeiten</a:t>
            </a:r>
          </a:p>
        </p:txBody>
      </p:sp>
      <p:sp>
        <p:nvSpPr>
          <p:cNvPr id="1028" name="Rectangle 23">
            <a:extLst>
              <a:ext uri="{FF2B5EF4-FFF2-40B4-BE49-F238E27FC236}">
                <a16:creationId xmlns:a16="http://schemas.microsoft.com/office/drawing/2014/main" id="{37B633A1-52A5-4EB9-92D8-329076A2BF86}"/>
              </a:ext>
            </a:extLst>
          </p:cNvPr>
          <p:cNvSpPr>
            <a:spLocks noGrp="1" noChangeArrowheads="1"/>
          </p:cNvSpPr>
          <p:nvPr>
            <p:ph type="body" idx="1"/>
          </p:nvPr>
        </p:nvSpPr>
        <p:spPr bwMode="auto">
          <a:xfrm>
            <a:off x="536575" y="1198563"/>
            <a:ext cx="86836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p:txBody>
      </p:sp>
      <p:sp>
        <p:nvSpPr>
          <p:cNvPr id="1029" name="AutoShape 27">
            <a:extLst>
              <a:ext uri="{FF2B5EF4-FFF2-40B4-BE49-F238E27FC236}">
                <a16:creationId xmlns:a16="http://schemas.microsoft.com/office/drawing/2014/main" id="{E893E0EC-F937-4550-887C-10D582DA4A53}"/>
              </a:ext>
            </a:extLst>
          </p:cNvPr>
          <p:cNvSpPr>
            <a:spLocks noChangeArrowheads="1"/>
          </p:cNvSpPr>
          <p:nvPr/>
        </p:nvSpPr>
        <p:spPr bwMode="auto">
          <a:xfrm>
            <a:off x="614363" y="1022350"/>
            <a:ext cx="8707437" cy="74613"/>
          </a:xfrm>
          <a:prstGeom prst="homePlate">
            <a:avLst>
              <a:gd name="adj" fmla="val 441952"/>
            </a:avLst>
          </a:prstGeom>
          <a:solidFill>
            <a:srgbClr val="FE9B03"/>
          </a:solidFill>
          <a:ln w="12700">
            <a:solidFill>
              <a:schemeClr val="tx1"/>
            </a:solidFill>
            <a:miter lim="800000"/>
            <a:headEnd/>
            <a:tailE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endParaRPr lang="de-DE" altLang="de-DE"/>
          </a:p>
        </p:txBody>
      </p:sp>
      <p:sp>
        <p:nvSpPr>
          <p:cNvPr id="1030" name="Line 33">
            <a:extLst>
              <a:ext uri="{FF2B5EF4-FFF2-40B4-BE49-F238E27FC236}">
                <a16:creationId xmlns:a16="http://schemas.microsoft.com/office/drawing/2014/main" id="{A2BDAFF2-915D-42A7-8506-2A3133342ED7}"/>
              </a:ext>
            </a:extLst>
          </p:cNvPr>
          <p:cNvSpPr>
            <a:spLocks noChangeShapeType="1"/>
          </p:cNvSpPr>
          <p:nvPr userDrawn="1"/>
        </p:nvSpPr>
        <p:spPr bwMode="auto">
          <a:xfrm flipH="1" flipV="1">
            <a:off x="1914524" y="6476999"/>
            <a:ext cx="50149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AT"/>
          </a:p>
        </p:txBody>
      </p:sp>
      <p:sp>
        <p:nvSpPr>
          <p:cNvPr id="28" name="Rectangle 32">
            <a:extLst>
              <a:ext uri="{FF2B5EF4-FFF2-40B4-BE49-F238E27FC236}">
                <a16:creationId xmlns:a16="http://schemas.microsoft.com/office/drawing/2014/main" id="{B8391A16-0A57-4A60-B927-981B3EC87655}"/>
              </a:ext>
            </a:extLst>
          </p:cNvPr>
          <p:cNvSpPr>
            <a:spLocks noChangeArrowheads="1"/>
          </p:cNvSpPr>
          <p:nvPr userDrawn="1"/>
        </p:nvSpPr>
        <p:spPr bwMode="auto">
          <a:xfrm>
            <a:off x="469900" y="6351588"/>
            <a:ext cx="29654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defRPr/>
            </a:pPr>
            <a:r>
              <a:rPr lang="de-DE" altLang="de-DE" sz="1000" dirty="0">
                <a:solidFill>
                  <a:srgbClr val="472359"/>
                </a:solidFill>
                <a:latin typeface="+mn-lt"/>
              </a:rPr>
              <a:t>Dr. </a:t>
            </a:r>
            <a:r>
              <a:rPr lang="de-DE" altLang="de-DE" sz="1000" dirty="0" err="1">
                <a:solidFill>
                  <a:srgbClr val="472359"/>
                </a:solidFill>
                <a:latin typeface="+mn-lt"/>
              </a:rPr>
              <a:t>Bernulf</a:t>
            </a:r>
            <a:r>
              <a:rPr lang="de-DE" altLang="de-DE" sz="1000" dirty="0">
                <a:solidFill>
                  <a:srgbClr val="472359"/>
                </a:solidFill>
                <a:latin typeface="+mn-lt"/>
              </a:rPr>
              <a:t> Bruckner</a:t>
            </a:r>
          </a:p>
          <a:p>
            <a:pPr algn="l">
              <a:defRPr/>
            </a:pPr>
            <a:r>
              <a:rPr lang="de-DE" altLang="de-DE" sz="900" b="0" dirty="0" err="1">
                <a:solidFill>
                  <a:srgbClr val="472359"/>
                </a:solidFill>
                <a:latin typeface="+mn-lt"/>
              </a:rPr>
              <a:t>Liquidity</a:t>
            </a:r>
            <a:r>
              <a:rPr lang="de-DE" altLang="de-DE" sz="900" b="0" dirty="0">
                <a:solidFill>
                  <a:srgbClr val="472359"/>
                </a:solidFill>
                <a:latin typeface="+mn-lt"/>
              </a:rPr>
              <a:t> Research Training &amp; Consulting GmbH</a:t>
            </a:r>
          </a:p>
        </p:txBody>
      </p:sp>
      <p:pic>
        <p:nvPicPr>
          <p:cNvPr id="1032" name="Grafik 28">
            <a:extLst>
              <a:ext uri="{FF2B5EF4-FFF2-40B4-BE49-F238E27FC236}">
                <a16:creationId xmlns:a16="http://schemas.microsoft.com/office/drawing/2014/main" id="{CC860E2A-C58C-48BB-A5A5-DDC4B0B27C5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3975" y="5972175"/>
            <a:ext cx="428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ransition>
    <p:wipe dir="r"/>
  </p:transition>
  <p:txStyles>
    <p:titleStyle>
      <a:lvl1pPr algn="l" rtl="0" eaLnBrk="0" fontAlgn="base" hangingPunct="0">
        <a:spcBef>
          <a:spcPct val="0"/>
        </a:spcBef>
        <a:spcAft>
          <a:spcPct val="0"/>
        </a:spcAft>
        <a:defRPr sz="3200" b="1">
          <a:solidFill>
            <a:srgbClr val="00279F"/>
          </a:solidFill>
          <a:latin typeface="+mj-lt"/>
          <a:ea typeface="+mj-ea"/>
          <a:cs typeface="+mj-cs"/>
        </a:defRPr>
      </a:lvl1pPr>
      <a:lvl2pPr algn="l" rtl="0" eaLnBrk="0" fontAlgn="base" hangingPunct="0">
        <a:spcBef>
          <a:spcPct val="0"/>
        </a:spcBef>
        <a:spcAft>
          <a:spcPct val="0"/>
        </a:spcAft>
        <a:defRPr sz="3200" b="1">
          <a:solidFill>
            <a:srgbClr val="00279F"/>
          </a:solidFill>
          <a:latin typeface="Arial" charset="0"/>
        </a:defRPr>
      </a:lvl2pPr>
      <a:lvl3pPr algn="l" rtl="0" eaLnBrk="0" fontAlgn="base" hangingPunct="0">
        <a:spcBef>
          <a:spcPct val="0"/>
        </a:spcBef>
        <a:spcAft>
          <a:spcPct val="0"/>
        </a:spcAft>
        <a:defRPr sz="3200" b="1">
          <a:solidFill>
            <a:srgbClr val="00279F"/>
          </a:solidFill>
          <a:latin typeface="Arial" charset="0"/>
        </a:defRPr>
      </a:lvl3pPr>
      <a:lvl4pPr algn="l" rtl="0" eaLnBrk="0" fontAlgn="base" hangingPunct="0">
        <a:spcBef>
          <a:spcPct val="0"/>
        </a:spcBef>
        <a:spcAft>
          <a:spcPct val="0"/>
        </a:spcAft>
        <a:defRPr sz="3200" b="1">
          <a:solidFill>
            <a:srgbClr val="00279F"/>
          </a:solidFill>
          <a:latin typeface="Arial" charset="0"/>
        </a:defRPr>
      </a:lvl4pPr>
      <a:lvl5pPr algn="l" rtl="0" eaLnBrk="0" fontAlgn="base" hangingPunct="0">
        <a:spcBef>
          <a:spcPct val="0"/>
        </a:spcBef>
        <a:spcAft>
          <a:spcPct val="0"/>
        </a:spcAft>
        <a:defRPr sz="3200" b="1">
          <a:solidFill>
            <a:srgbClr val="00279F"/>
          </a:solidFill>
          <a:latin typeface="Arial" charset="0"/>
        </a:defRPr>
      </a:lvl5pPr>
      <a:lvl6pPr marL="457200" algn="l" rtl="0" eaLnBrk="0" fontAlgn="base" hangingPunct="0">
        <a:spcBef>
          <a:spcPct val="0"/>
        </a:spcBef>
        <a:spcAft>
          <a:spcPct val="0"/>
        </a:spcAft>
        <a:defRPr sz="3200" b="1">
          <a:solidFill>
            <a:srgbClr val="00279F"/>
          </a:solidFill>
          <a:latin typeface="Arial" charset="0"/>
        </a:defRPr>
      </a:lvl6pPr>
      <a:lvl7pPr marL="914400" algn="l" rtl="0" eaLnBrk="0" fontAlgn="base" hangingPunct="0">
        <a:spcBef>
          <a:spcPct val="0"/>
        </a:spcBef>
        <a:spcAft>
          <a:spcPct val="0"/>
        </a:spcAft>
        <a:defRPr sz="3200" b="1">
          <a:solidFill>
            <a:srgbClr val="00279F"/>
          </a:solidFill>
          <a:latin typeface="Arial" charset="0"/>
        </a:defRPr>
      </a:lvl7pPr>
      <a:lvl8pPr marL="1371600" algn="l" rtl="0" eaLnBrk="0" fontAlgn="base" hangingPunct="0">
        <a:spcBef>
          <a:spcPct val="0"/>
        </a:spcBef>
        <a:spcAft>
          <a:spcPct val="0"/>
        </a:spcAft>
        <a:defRPr sz="3200" b="1">
          <a:solidFill>
            <a:srgbClr val="00279F"/>
          </a:solidFill>
          <a:latin typeface="Arial" charset="0"/>
        </a:defRPr>
      </a:lvl8pPr>
      <a:lvl9pPr marL="1828800" algn="l" rtl="0" eaLnBrk="0" fontAlgn="base" hangingPunct="0">
        <a:spcBef>
          <a:spcPct val="0"/>
        </a:spcBef>
        <a:spcAft>
          <a:spcPct val="0"/>
        </a:spcAft>
        <a:defRPr sz="3200" b="1">
          <a:solidFill>
            <a:srgbClr val="00279F"/>
          </a:solidFill>
          <a:latin typeface="Arial" charset="0"/>
        </a:defRPr>
      </a:lvl9pPr>
    </p:titleStyle>
    <p:bodyStyle>
      <a:lvl1pPr marL="342900" indent="-342900" algn="l" rtl="0" eaLnBrk="0" fontAlgn="base" hangingPunct="0">
        <a:spcBef>
          <a:spcPct val="20000"/>
        </a:spcBef>
        <a:spcAft>
          <a:spcPct val="0"/>
        </a:spcAft>
        <a:buClr>
          <a:srgbClr val="B50069"/>
        </a:buClr>
        <a:buSzPct val="100000"/>
        <a:buFont typeface="Wingdings" panose="05000000000000000000" pitchFamily="2" charset="2"/>
        <a:buChar char="Ø"/>
        <a:defRPr sz="2400" b="1">
          <a:solidFill>
            <a:srgbClr val="B50069"/>
          </a:solidFill>
          <a:latin typeface="+mn-lt"/>
          <a:ea typeface="+mn-ea"/>
          <a:cs typeface="+mn-cs"/>
        </a:defRPr>
      </a:lvl1pPr>
      <a:lvl2pPr marL="742950" indent="-285750" algn="l" rtl="0" eaLnBrk="0" fontAlgn="base" hangingPunct="0">
        <a:spcBef>
          <a:spcPct val="20000"/>
        </a:spcBef>
        <a:spcAft>
          <a:spcPct val="0"/>
        </a:spcAft>
        <a:buClr>
          <a:srgbClr val="438E00"/>
        </a:buClr>
        <a:buSzPct val="100000"/>
        <a:buFont typeface="Wingdings" panose="05000000000000000000" pitchFamily="2" charset="2"/>
        <a:buChar char="Ä"/>
        <a:defRPr sz="2000" b="1">
          <a:solidFill>
            <a:srgbClr val="438E00"/>
          </a:solidFill>
          <a:latin typeface="+mn-lt"/>
        </a:defRPr>
      </a:lvl2pPr>
      <a:lvl3pPr marL="1143000" indent="-228600" algn="l" rtl="0" eaLnBrk="0" fontAlgn="base" hangingPunct="0">
        <a:spcBef>
          <a:spcPct val="20000"/>
        </a:spcBef>
        <a:spcAft>
          <a:spcPct val="0"/>
        </a:spcAft>
        <a:buClr>
          <a:srgbClr val="00279F"/>
        </a:buClr>
        <a:buSzPct val="90000"/>
        <a:buFont typeface="Wingdings" panose="05000000000000000000" pitchFamily="2" charset="2"/>
        <a:buChar char="è"/>
        <a:defRPr b="1">
          <a:solidFill>
            <a:srgbClr val="00279F"/>
          </a:solidFill>
          <a:latin typeface="+mn-lt"/>
        </a:defRPr>
      </a:lvl3pPr>
      <a:lvl4pPr marL="1600200" indent="-228600" algn="l" rtl="0" eaLnBrk="0" fontAlgn="base" hangingPunct="0">
        <a:spcBef>
          <a:spcPct val="20000"/>
        </a:spcBef>
        <a:spcAft>
          <a:spcPct val="0"/>
        </a:spcAft>
        <a:buClr>
          <a:srgbClr val="A000A0"/>
        </a:buClr>
        <a:buSzPct val="85000"/>
        <a:buFont typeface="Wingdings" panose="05000000000000000000" pitchFamily="2" charset="2"/>
        <a:buChar char="Ö"/>
        <a:defRPr sz="1600" b="1">
          <a:solidFill>
            <a:srgbClr val="A000A0"/>
          </a:solidFill>
          <a:latin typeface="+mn-lt"/>
        </a:defRPr>
      </a:lvl4pPr>
      <a:lvl5pPr marL="2057400" indent="-228600" algn="l" rtl="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mn-lt"/>
        </a:defRPr>
      </a:lvl5pPr>
      <a:lvl6pPr marL="2514600" indent="-228600" algn="l" rtl="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mn-lt"/>
        </a:defRPr>
      </a:lvl6pPr>
      <a:lvl7pPr marL="2971800" indent="-228600" algn="l" rtl="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mn-lt"/>
        </a:defRPr>
      </a:lvl7pPr>
      <a:lvl8pPr marL="3429000" indent="-228600" algn="l" rtl="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mn-lt"/>
        </a:defRPr>
      </a:lvl8pPr>
      <a:lvl9pPr marL="3886200" indent="-228600" algn="l" rtl="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C010EB8-1E64-4433-A8E2-075418B77D05}"/>
              </a:ext>
            </a:extLst>
          </p:cNvPr>
          <p:cNvSpPr>
            <a:spLocks noGrp="1" noChangeArrowheads="1"/>
          </p:cNvSpPr>
          <p:nvPr>
            <p:ph type="ctrTitle"/>
          </p:nvPr>
        </p:nvSpPr>
        <p:spPr>
          <a:xfrm>
            <a:off x="650875" y="2546350"/>
            <a:ext cx="8623300" cy="2193925"/>
          </a:xfrm>
        </p:spPr>
        <p:txBody>
          <a:bodyPr/>
          <a:lstStyle/>
          <a:p>
            <a:pPr algn="ctr">
              <a:lnSpc>
                <a:spcPct val="105000"/>
              </a:lnSpc>
              <a:spcBef>
                <a:spcPct val="60000"/>
              </a:spcBef>
            </a:pPr>
            <a:r>
              <a:rPr lang="en-US" altLang="de-DE" sz="2800"/>
              <a:t>Financial Systems and their Impact</a:t>
            </a:r>
            <a:br>
              <a:rPr lang="en-US" altLang="de-DE" sz="2800"/>
            </a:br>
            <a:r>
              <a:rPr lang="en-US" altLang="de-DE" sz="2800"/>
              <a:t>on Real Economy:</a:t>
            </a:r>
            <a:br>
              <a:rPr lang="en-US" altLang="de-DE" sz="2800"/>
            </a:br>
            <a:br>
              <a:rPr lang="en-US" altLang="de-DE" sz="1800"/>
            </a:br>
            <a:r>
              <a:rPr lang="en-US" altLang="de-DE" sz="2800"/>
              <a:t>Prerequisites, Characteristics, Functions,</a:t>
            </a:r>
            <a:br>
              <a:rPr lang="en-US" altLang="de-DE" sz="2800"/>
            </a:br>
            <a:r>
              <a:rPr lang="en-US" altLang="de-DE" sz="2800"/>
              <a:t>and Incompatibilities</a:t>
            </a:r>
          </a:p>
        </p:txBody>
      </p:sp>
      <p:sp>
        <p:nvSpPr>
          <p:cNvPr id="4099" name="Text Box 3">
            <a:extLst>
              <a:ext uri="{FF2B5EF4-FFF2-40B4-BE49-F238E27FC236}">
                <a16:creationId xmlns:a16="http://schemas.microsoft.com/office/drawing/2014/main" id="{45775BD2-8CEA-4334-81E1-4BC681136ECF}"/>
              </a:ext>
            </a:extLst>
          </p:cNvPr>
          <p:cNvSpPr txBox="1">
            <a:spLocks noChangeArrowheads="1"/>
          </p:cNvSpPr>
          <p:nvPr/>
        </p:nvSpPr>
        <p:spPr bwMode="auto">
          <a:xfrm>
            <a:off x="533400" y="582613"/>
            <a:ext cx="87899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0"/>
              </a:spcBef>
              <a:buClrTx/>
              <a:buSzTx/>
              <a:buFontTx/>
              <a:buNone/>
            </a:pPr>
            <a:r>
              <a:rPr lang="de-DE" altLang="de-DE">
                <a:solidFill>
                  <a:srgbClr val="006600"/>
                </a:solidFill>
                <a:latin typeface="Times New Roman" panose="02020603050405020304" pitchFamily="18" charset="0"/>
              </a:rPr>
              <a:t>Finance and Social Justice				         </a:t>
            </a:r>
            <a:r>
              <a:rPr lang="de-DE" altLang="de-DE" sz="2000">
                <a:solidFill>
                  <a:srgbClr val="006600"/>
                </a:solidFill>
                <a:latin typeface="Times New Roman" panose="02020603050405020304" pitchFamily="18" charset="0"/>
              </a:rPr>
              <a:t>Oct. 28, 2017</a:t>
            </a:r>
          </a:p>
          <a:p>
            <a:pPr>
              <a:spcBef>
                <a:spcPts val="600"/>
              </a:spcBef>
              <a:buClrTx/>
              <a:buSzTx/>
              <a:buFontTx/>
              <a:buNone/>
            </a:pPr>
            <a:r>
              <a:rPr lang="de-DE" altLang="de-DE" sz="2000">
                <a:solidFill>
                  <a:srgbClr val="006600"/>
                </a:solidFill>
                <a:latin typeface="Times New Roman" panose="02020603050405020304" pitchFamily="18" charset="0"/>
              </a:rPr>
              <a:t>European Confederation of Jesuit Alumni/ae</a:t>
            </a:r>
            <a:r>
              <a:rPr lang="de-DE" altLang="de-DE">
                <a:solidFill>
                  <a:srgbClr val="006600"/>
                </a:solidFill>
                <a:latin typeface="Times New Roman" panose="02020603050405020304" pitchFamily="18" charset="0"/>
              </a:rPr>
              <a:t>		</a:t>
            </a:r>
            <a:r>
              <a:rPr lang="de-DE" altLang="de-DE" sz="1800" b="0">
                <a:solidFill>
                  <a:srgbClr val="006600"/>
                </a:solidFill>
                <a:latin typeface="Times New Roman" panose="02020603050405020304" pitchFamily="18" charset="0"/>
              </a:rPr>
              <a:t>	         Vienna</a:t>
            </a:r>
          </a:p>
        </p:txBody>
      </p:sp>
      <p:sp>
        <p:nvSpPr>
          <p:cNvPr id="4100" name="Text Box 4">
            <a:extLst>
              <a:ext uri="{FF2B5EF4-FFF2-40B4-BE49-F238E27FC236}">
                <a16:creationId xmlns:a16="http://schemas.microsoft.com/office/drawing/2014/main" id="{EA292DAB-2853-4364-B2DB-74E4848D41C4}"/>
              </a:ext>
            </a:extLst>
          </p:cNvPr>
          <p:cNvSpPr txBox="1">
            <a:spLocks noChangeArrowheads="1"/>
          </p:cNvSpPr>
          <p:nvPr/>
        </p:nvSpPr>
        <p:spPr bwMode="auto">
          <a:xfrm>
            <a:off x="3722688" y="5511800"/>
            <a:ext cx="244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de-DE" altLang="de-DE" sz="1800" i="1">
                <a:solidFill>
                  <a:srgbClr val="006600"/>
                </a:solidFill>
              </a:rPr>
              <a:t>Dr. Bernulf Bruckner</a:t>
            </a:r>
            <a:endParaRPr lang="de-DE" altLang="de-DE" sz="1600" b="0" i="1">
              <a:solidFill>
                <a:srgbClr val="006600"/>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el 4">
            <a:extLst>
              <a:ext uri="{FF2B5EF4-FFF2-40B4-BE49-F238E27FC236}">
                <a16:creationId xmlns:a16="http://schemas.microsoft.com/office/drawing/2014/main" id="{5A13FF4F-A38E-47A7-B23F-C3EABEADC2E8}"/>
              </a:ext>
            </a:extLst>
          </p:cNvPr>
          <p:cNvSpPr>
            <a:spLocks noGrp="1"/>
          </p:cNvSpPr>
          <p:nvPr>
            <p:ph type="title"/>
          </p:nvPr>
        </p:nvSpPr>
        <p:spPr>
          <a:xfrm>
            <a:off x="519113" y="348344"/>
            <a:ext cx="8320087" cy="584200"/>
          </a:xfrm>
        </p:spPr>
        <p:txBody>
          <a:bodyPr/>
          <a:lstStyle/>
          <a:p>
            <a:r>
              <a:rPr lang="de-DE" altLang="de-DE" dirty="0"/>
              <a:t>Worldwide Stock </a:t>
            </a:r>
            <a:r>
              <a:rPr lang="de-DE" altLang="de-DE" dirty="0" err="1"/>
              <a:t>Markets</a:t>
            </a:r>
            <a:endParaRPr lang="de-DE" altLang="de-DE" dirty="0"/>
          </a:p>
        </p:txBody>
      </p:sp>
      <p:pic>
        <p:nvPicPr>
          <p:cNvPr id="32772" name="Picture 6" descr="E:\Daten BB\Uni + FH\MCI Innsbruck\Stgg Busi+Mgmt Bakk eng\CorpFin WS13\B+DM Stock markets.jpg">
            <a:extLst>
              <a:ext uri="{FF2B5EF4-FFF2-40B4-BE49-F238E27FC236}">
                <a16:creationId xmlns:a16="http://schemas.microsoft.com/office/drawing/2014/main" id="{32AB9308-D6B9-4AD2-A15A-A980880F90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5430" y="914194"/>
            <a:ext cx="9456056" cy="5943806"/>
          </a:xfrm>
          <a:noFill/>
        </p:spPr>
      </p:pic>
      <p:sp>
        <p:nvSpPr>
          <p:cNvPr id="15364" name="Textfeld 7">
            <a:extLst>
              <a:ext uri="{FF2B5EF4-FFF2-40B4-BE49-F238E27FC236}">
                <a16:creationId xmlns:a16="http://schemas.microsoft.com/office/drawing/2014/main" id="{6FF35F1E-850B-4CBF-A229-CB6D885B497E}"/>
              </a:ext>
            </a:extLst>
          </p:cNvPr>
          <p:cNvSpPr txBox="1">
            <a:spLocks noChangeArrowheads="1"/>
          </p:cNvSpPr>
          <p:nvPr/>
        </p:nvSpPr>
        <p:spPr bwMode="auto">
          <a:xfrm>
            <a:off x="7522014" y="6611779"/>
            <a:ext cx="2383986" cy="246221"/>
          </a:xfrm>
          <a:prstGeom prst="rect">
            <a:avLst/>
          </a:prstGeom>
          <a:noFill/>
          <a:ln w="9525">
            <a:noFill/>
            <a:miter lim="800000"/>
            <a:headEnd/>
            <a:tailEnd/>
          </a:ln>
        </p:spPr>
        <p:txBody>
          <a:bodyPr wrap="none">
            <a:spAutoFit/>
          </a:bodyPr>
          <a:lstStyle/>
          <a:p>
            <a:pPr algn="r" eaLnBrk="1" hangingPunct="1">
              <a:defRPr/>
            </a:pPr>
            <a:r>
              <a:rPr lang="de-DE" sz="1000" b="0" dirty="0">
                <a:solidFill>
                  <a:srgbClr val="002060"/>
                </a:solidFill>
                <a:latin typeface="+mn-lt"/>
              </a:rPr>
              <a:t>Source: Berk / </a:t>
            </a:r>
            <a:r>
              <a:rPr lang="de-DE" sz="1000" b="0" dirty="0" err="1">
                <a:solidFill>
                  <a:srgbClr val="002060"/>
                </a:solidFill>
                <a:latin typeface="+mn-lt"/>
              </a:rPr>
              <a:t>DeMarzo</a:t>
            </a:r>
            <a:r>
              <a:rPr lang="de-DE" sz="1000" b="0" dirty="0">
                <a:solidFill>
                  <a:srgbClr val="002060"/>
                </a:solidFill>
                <a:latin typeface="+mn-lt"/>
              </a:rPr>
              <a:t> (2014), p. 15</a:t>
            </a:r>
          </a:p>
        </p:txBody>
      </p:sp>
    </p:spTree>
    <p:extLst>
      <p:ext uri="{BB962C8B-B14F-4D97-AF65-F5344CB8AC3E}">
        <p14:creationId xmlns:p14="http://schemas.microsoft.com/office/powerpoint/2010/main" val="33840295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el 3">
            <a:extLst>
              <a:ext uri="{FF2B5EF4-FFF2-40B4-BE49-F238E27FC236}">
                <a16:creationId xmlns:a16="http://schemas.microsoft.com/office/drawing/2014/main" id="{04088024-583C-4975-B3F7-C007285F876E}"/>
              </a:ext>
            </a:extLst>
          </p:cNvPr>
          <p:cNvSpPr>
            <a:spLocks noGrp="1"/>
          </p:cNvSpPr>
          <p:nvPr>
            <p:ph type="title"/>
          </p:nvPr>
        </p:nvSpPr>
        <p:spPr>
          <a:xfrm>
            <a:off x="528640" y="784227"/>
            <a:ext cx="3779837" cy="1377950"/>
          </a:xfrm>
        </p:spPr>
        <p:txBody>
          <a:bodyPr/>
          <a:lstStyle/>
          <a:p>
            <a:r>
              <a:rPr lang="de-AT" altLang="de-DE" dirty="0"/>
              <a:t>German Stock Market (DAX)</a:t>
            </a:r>
          </a:p>
        </p:txBody>
      </p:sp>
      <p:sp>
        <p:nvSpPr>
          <p:cNvPr id="8" name="Text Box 2">
            <a:extLst>
              <a:ext uri="{FF2B5EF4-FFF2-40B4-BE49-F238E27FC236}">
                <a16:creationId xmlns:a16="http://schemas.microsoft.com/office/drawing/2014/main" id="{44470198-611A-4C43-B0BB-FCA5181BD9DC}"/>
              </a:ext>
            </a:extLst>
          </p:cNvPr>
          <p:cNvSpPr txBox="1">
            <a:spLocks noChangeArrowheads="1"/>
          </p:cNvSpPr>
          <p:nvPr/>
        </p:nvSpPr>
        <p:spPr bwMode="auto">
          <a:xfrm>
            <a:off x="3373302" y="6525570"/>
            <a:ext cx="1378904" cy="246221"/>
          </a:xfrm>
          <a:prstGeom prst="rect">
            <a:avLst/>
          </a:prstGeom>
          <a:noFill/>
          <a:ln w="12700">
            <a:noFill/>
            <a:miter lim="800000"/>
            <a:headEnd/>
            <a:tailEnd/>
          </a:ln>
        </p:spPr>
        <p:txBody>
          <a:bodyPr wrap="none">
            <a:spAutoFit/>
          </a:bodyPr>
          <a:lstStyle/>
          <a:p>
            <a:pPr algn="ctr">
              <a:defRPr/>
            </a:pPr>
            <a:r>
              <a:rPr lang="de-DE" sz="1000" b="0" dirty="0">
                <a:solidFill>
                  <a:srgbClr val="002060"/>
                </a:solidFill>
                <a:latin typeface="+mn-lt"/>
              </a:rPr>
              <a:t>Status: </a:t>
            </a:r>
            <a:r>
              <a:rPr lang="de-DE" sz="1000" b="0" dirty="0" err="1">
                <a:solidFill>
                  <a:srgbClr val="002060"/>
                </a:solidFill>
                <a:latin typeface="+mn-lt"/>
              </a:rPr>
              <a:t>Oct</a:t>
            </a:r>
            <a:r>
              <a:rPr lang="de-DE" sz="1000" b="0" dirty="0">
                <a:solidFill>
                  <a:srgbClr val="002060"/>
                </a:solidFill>
                <a:latin typeface="+mn-lt"/>
              </a:rPr>
              <a:t>. 24, 2017</a:t>
            </a:r>
          </a:p>
        </p:txBody>
      </p:sp>
      <p:pic>
        <p:nvPicPr>
          <p:cNvPr id="2" name="Grafik 1">
            <a:extLst>
              <a:ext uri="{FF2B5EF4-FFF2-40B4-BE49-F238E27FC236}">
                <a16:creationId xmlns:a16="http://schemas.microsoft.com/office/drawing/2014/main" id="{1913B697-2DC0-4C60-872B-7AB1351D299F}"/>
              </a:ext>
            </a:extLst>
          </p:cNvPr>
          <p:cNvPicPr>
            <a:picLocks noChangeAspect="1"/>
          </p:cNvPicPr>
          <p:nvPr/>
        </p:nvPicPr>
        <p:blipFill>
          <a:blip r:embed="rId2"/>
          <a:stretch>
            <a:fillRect/>
          </a:stretch>
        </p:blipFill>
        <p:spPr>
          <a:xfrm>
            <a:off x="4787728" y="0"/>
            <a:ext cx="5118272" cy="6858000"/>
          </a:xfrm>
          <a:prstGeom prst="rect">
            <a:avLst/>
          </a:prstGeom>
        </p:spPr>
      </p:pic>
    </p:spTree>
    <p:extLst>
      <p:ext uri="{BB962C8B-B14F-4D97-AF65-F5344CB8AC3E}">
        <p14:creationId xmlns:p14="http://schemas.microsoft.com/office/powerpoint/2010/main" val="280468098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81A17339-0446-4CC3-911A-AE1FCD565654}"/>
              </a:ext>
            </a:extLst>
          </p:cNvPr>
          <p:cNvSpPr>
            <a:spLocks noGrp="1"/>
          </p:cNvSpPr>
          <p:nvPr>
            <p:ph type="title"/>
          </p:nvPr>
        </p:nvSpPr>
        <p:spPr>
          <a:xfrm>
            <a:off x="647700" y="247426"/>
            <a:ext cx="6008688" cy="596900"/>
          </a:xfrm>
        </p:spPr>
        <p:txBody>
          <a:bodyPr/>
          <a:lstStyle/>
          <a:p>
            <a:r>
              <a:rPr lang="de-DE" altLang="de-DE" sz="2800" dirty="0"/>
              <a:t>Austrian Stock Market (ATX)</a:t>
            </a:r>
          </a:p>
        </p:txBody>
      </p:sp>
      <p:sp>
        <p:nvSpPr>
          <p:cNvPr id="17411" name="Text Box 2">
            <a:extLst>
              <a:ext uri="{FF2B5EF4-FFF2-40B4-BE49-F238E27FC236}">
                <a16:creationId xmlns:a16="http://schemas.microsoft.com/office/drawing/2014/main" id="{CE4284D5-97C4-40FB-8C25-85A7C4530536}"/>
              </a:ext>
            </a:extLst>
          </p:cNvPr>
          <p:cNvSpPr txBox="1">
            <a:spLocks noChangeArrowheads="1"/>
          </p:cNvSpPr>
          <p:nvPr/>
        </p:nvSpPr>
        <p:spPr bwMode="auto">
          <a:xfrm>
            <a:off x="7924411" y="575811"/>
            <a:ext cx="1431802" cy="246221"/>
          </a:xfrm>
          <a:prstGeom prst="rect">
            <a:avLst/>
          </a:prstGeom>
          <a:noFill/>
          <a:ln w="12700">
            <a:noFill/>
            <a:miter lim="800000"/>
            <a:headEnd/>
            <a:tailEnd/>
          </a:ln>
        </p:spPr>
        <p:txBody>
          <a:bodyPr wrap="none">
            <a:spAutoFit/>
          </a:bodyPr>
          <a:lstStyle/>
          <a:p>
            <a:pPr algn="ctr" eaLnBrk="1" hangingPunct="1">
              <a:defRPr/>
            </a:pPr>
            <a:r>
              <a:rPr lang="de-DE" sz="1000" b="0" dirty="0">
                <a:solidFill>
                  <a:srgbClr val="002060"/>
                </a:solidFill>
                <a:latin typeface="+mn-lt"/>
              </a:rPr>
              <a:t>Status: </a:t>
            </a:r>
            <a:r>
              <a:rPr lang="de-DE" sz="1000" b="0" dirty="0" err="1">
                <a:solidFill>
                  <a:srgbClr val="002060"/>
                </a:solidFill>
                <a:latin typeface="+mn-lt"/>
              </a:rPr>
              <a:t>Oct</a:t>
            </a:r>
            <a:r>
              <a:rPr lang="de-DE" sz="1000" b="0" dirty="0">
                <a:solidFill>
                  <a:srgbClr val="002060"/>
                </a:solidFill>
                <a:latin typeface="+mn-lt"/>
              </a:rPr>
              <a:t>. 24, 2017</a:t>
            </a:r>
          </a:p>
        </p:txBody>
      </p:sp>
      <p:pic>
        <p:nvPicPr>
          <p:cNvPr id="2" name="Grafik 1">
            <a:extLst>
              <a:ext uri="{FF2B5EF4-FFF2-40B4-BE49-F238E27FC236}">
                <a16:creationId xmlns:a16="http://schemas.microsoft.com/office/drawing/2014/main" id="{FA5C74F8-00F8-4CC3-A87E-BE9FE98C1E94}"/>
              </a:ext>
            </a:extLst>
          </p:cNvPr>
          <p:cNvPicPr>
            <a:picLocks noChangeAspect="1"/>
          </p:cNvPicPr>
          <p:nvPr/>
        </p:nvPicPr>
        <p:blipFill>
          <a:blip r:embed="rId3"/>
          <a:stretch>
            <a:fillRect/>
          </a:stretch>
        </p:blipFill>
        <p:spPr>
          <a:xfrm>
            <a:off x="682173" y="851835"/>
            <a:ext cx="8556171" cy="6006165"/>
          </a:xfrm>
          <a:prstGeom prst="rect">
            <a:avLst/>
          </a:prstGeom>
        </p:spPr>
      </p:pic>
    </p:spTree>
    <p:extLst>
      <p:ext uri="{BB962C8B-B14F-4D97-AF65-F5344CB8AC3E}">
        <p14:creationId xmlns:p14="http://schemas.microsoft.com/office/powerpoint/2010/main" val="228096049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9022C7B-CD8A-449C-AF2B-93ADC906139B}"/>
              </a:ext>
            </a:extLst>
          </p:cNvPr>
          <p:cNvPicPr>
            <a:picLocks noChangeAspect="1"/>
          </p:cNvPicPr>
          <p:nvPr/>
        </p:nvPicPr>
        <p:blipFill>
          <a:blip r:embed="rId3"/>
          <a:stretch>
            <a:fillRect/>
          </a:stretch>
        </p:blipFill>
        <p:spPr>
          <a:xfrm>
            <a:off x="-1" y="1019054"/>
            <a:ext cx="6545943" cy="4069210"/>
          </a:xfrm>
          <a:prstGeom prst="rect">
            <a:avLst/>
          </a:prstGeom>
        </p:spPr>
      </p:pic>
      <p:pic>
        <p:nvPicPr>
          <p:cNvPr id="3" name="Grafik 2">
            <a:extLst>
              <a:ext uri="{FF2B5EF4-FFF2-40B4-BE49-F238E27FC236}">
                <a16:creationId xmlns:a16="http://schemas.microsoft.com/office/drawing/2014/main" id="{BA79407F-5F53-48AD-9661-435726EC9C1E}"/>
              </a:ext>
            </a:extLst>
          </p:cNvPr>
          <p:cNvPicPr>
            <a:picLocks noChangeAspect="1"/>
          </p:cNvPicPr>
          <p:nvPr/>
        </p:nvPicPr>
        <p:blipFill>
          <a:blip r:embed="rId4"/>
          <a:stretch>
            <a:fillRect/>
          </a:stretch>
        </p:blipFill>
        <p:spPr>
          <a:xfrm>
            <a:off x="4647166" y="4136571"/>
            <a:ext cx="5258833" cy="2721428"/>
          </a:xfrm>
          <a:prstGeom prst="rect">
            <a:avLst/>
          </a:prstGeom>
        </p:spPr>
      </p:pic>
      <p:sp>
        <p:nvSpPr>
          <p:cNvPr id="12290" name="Rectangle 3">
            <a:extLst>
              <a:ext uri="{FF2B5EF4-FFF2-40B4-BE49-F238E27FC236}">
                <a16:creationId xmlns:a16="http://schemas.microsoft.com/office/drawing/2014/main" id="{E27D576A-CE45-422D-90CF-D1675A87AFA1}"/>
              </a:ext>
            </a:extLst>
          </p:cNvPr>
          <p:cNvSpPr>
            <a:spLocks noGrp="1" noChangeArrowheads="1"/>
          </p:cNvSpPr>
          <p:nvPr>
            <p:ph type="title"/>
          </p:nvPr>
        </p:nvSpPr>
        <p:spPr/>
        <p:txBody>
          <a:bodyPr/>
          <a:lstStyle/>
          <a:p>
            <a:r>
              <a:rPr lang="de-AT" altLang="de-DE" sz="2800" dirty="0"/>
              <a:t>Austrian Banking </a:t>
            </a:r>
            <a:r>
              <a:rPr lang="de-AT" altLang="de-DE" sz="2800" dirty="0" err="1"/>
              <a:t>Sectors</a:t>
            </a:r>
            <a:r>
              <a:rPr lang="de-AT" altLang="de-DE" sz="2800" dirty="0"/>
              <a:t> 2016</a:t>
            </a:r>
          </a:p>
        </p:txBody>
      </p:sp>
      <p:sp>
        <p:nvSpPr>
          <p:cNvPr id="12291" name="Text Box 5">
            <a:extLst>
              <a:ext uri="{FF2B5EF4-FFF2-40B4-BE49-F238E27FC236}">
                <a16:creationId xmlns:a16="http://schemas.microsoft.com/office/drawing/2014/main" id="{478F4C61-89D2-43C1-85AD-650E50E02CD7}"/>
              </a:ext>
            </a:extLst>
          </p:cNvPr>
          <p:cNvSpPr txBox="1">
            <a:spLocks noChangeArrowheads="1"/>
          </p:cNvSpPr>
          <p:nvPr/>
        </p:nvSpPr>
        <p:spPr bwMode="auto">
          <a:xfrm>
            <a:off x="0" y="5091258"/>
            <a:ext cx="1924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50000"/>
              </a:spcBef>
              <a:buClrTx/>
              <a:buSzTx/>
              <a:buFontTx/>
              <a:buNone/>
            </a:pPr>
            <a:r>
              <a:rPr lang="de-DE" altLang="de-DE" sz="1000" b="0" dirty="0">
                <a:solidFill>
                  <a:srgbClr val="002060"/>
                </a:solidFill>
              </a:rPr>
              <a:t>Source: </a:t>
            </a:r>
            <a:r>
              <a:rPr lang="de-DE" altLang="de-DE" sz="1000" b="0" dirty="0" err="1">
                <a:solidFill>
                  <a:srgbClr val="002060"/>
                </a:solidFill>
              </a:rPr>
              <a:t>OeNB</a:t>
            </a:r>
            <a:r>
              <a:rPr lang="de-DE" altLang="de-DE" sz="1000" b="0" dirty="0">
                <a:solidFill>
                  <a:srgbClr val="002060"/>
                </a:solidFill>
              </a:rPr>
              <a:t> (2017)</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altLang="de-DE" dirty="0"/>
              <a:t>Some facts to compare …</a:t>
            </a:r>
          </a:p>
        </p:txBody>
      </p:sp>
      <p:sp>
        <p:nvSpPr>
          <p:cNvPr id="99331" name="Rectangle 3"/>
          <p:cNvSpPr>
            <a:spLocks noGrp="1" noChangeArrowheads="1"/>
          </p:cNvSpPr>
          <p:nvPr>
            <p:ph type="body" idx="1"/>
          </p:nvPr>
        </p:nvSpPr>
        <p:spPr>
          <a:xfrm>
            <a:off x="536575" y="1196523"/>
            <a:ext cx="8704263" cy="5175250"/>
          </a:xfrm>
        </p:spPr>
        <p:txBody>
          <a:bodyPr/>
          <a:lstStyle/>
          <a:p>
            <a:pPr>
              <a:lnSpc>
                <a:spcPct val="110000"/>
              </a:lnSpc>
              <a:spcBef>
                <a:spcPts val="600"/>
              </a:spcBef>
            </a:pPr>
            <a:r>
              <a:rPr lang="en-GB" altLang="de-DE" dirty="0"/>
              <a:t>Top 10 Austrian Banks – Total Assets 2016:</a:t>
            </a:r>
          </a:p>
          <a:p>
            <a:pPr lvl="1">
              <a:lnSpc>
                <a:spcPct val="110000"/>
              </a:lnSpc>
              <a:spcBef>
                <a:spcPts val="600"/>
              </a:spcBef>
            </a:pPr>
            <a:r>
              <a:rPr lang="en-GB" altLang="de-DE" dirty="0"/>
              <a:t>ERSTE Bank:	€ 208,2 </a:t>
            </a:r>
            <a:r>
              <a:rPr lang="en-GB" altLang="de-DE" dirty="0" err="1"/>
              <a:t>bn</a:t>
            </a:r>
            <a:r>
              <a:rPr lang="en-GB" altLang="de-DE" dirty="0"/>
              <a:t>	RLB OÖ:	€   32,3 </a:t>
            </a:r>
            <a:r>
              <a:rPr lang="en-GB" altLang="de-DE" dirty="0" err="1"/>
              <a:t>bn</a:t>
            </a:r>
            <a:endParaRPr lang="en-GB" altLang="de-DE" dirty="0"/>
          </a:p>
          <a:p>
            <a:pPr lvl="1">
              <a:lnSpc>
                <a:spcPct val="110000"/>
              </a:lnSpc>
              <a:spcBef>
                <a:spcPts val="600"/>
              </a:spcBef>
            </a:pPr>
            <a:r>
              <a:rPr lang="en-GB" altLang="de-DE" dirty="0"/>
              <a:t>RZB/RBI:	€ 134,8 </a:t>
            </a:r>
            <a:r>
              <a:rPr lang="en-GB" altLang="de-DE" dirty="0" err="1"/>
              <a:t>bn</a:t>
            </a:r>
            <a:r>
              <a:rPr lang="en-GB" altLang="de-DE" dirty="0"/>
              <a:t>	RLB </a:t>
            </a:r>
            <a:r>
              <a:rPr lang="en-GB" altLang="de-DE" dirty="0" err="1"/>
              <a:t>NÖWien</a:t>
            </a:r>
            <a:r>
              <a:rPr lang="en-GB" altLang="de-DE" dirty="0"/>
              <a:t>:	€   25,4 </a:t>
            </a:r>
            <a:r>
              <a:rPr lang="en-GB" altLang="de-DE" dirty="0" err="1"/>
              <a:t>bn</a:t>
            </a:r>
            <a:endParaRPr lang="en-GB" altLang="de-DE" dirty="0"/>
          </a:p>
          <a:p>
            <a:pPr lvl="1">
              <a:lnSpc>
                <a:spcPct val="110000"/>
              </a:lnSpc>
              <a:spcBef>
                <a:spcPts val="600"/>
              </a:spcBef>
            </a:pPr>
            <a:r>
              <a:rPr lang="en-GB" altLang="de-DE" dirty="0"/>
              <a:t>Bank Austria:	€ 105,8 </a:t>
            </a:r>
            <a:r>
              <a:rPr lang="en-GB" altLang="de-DE" dirty="0" err="1"/>
              <a:t>bn</a:t>
            </a:r>
            <a:r>
              <a:rPr lang="en-GB" altLang="de-DE" dirty="0"/>
              <a:t>	VB-Group:	€   24,5 </a:t>
            </a:r>
            <a:r>
              <a:rPr lang="en-GB" altLang="de-DE" dirty="0" err="1"/>
              <a:t>bn</a:t>
            </a:r>
            <a:endParaRPr lang="en-GB" altLang="de-DE" dirty="0"/>
          </a:p>
          <a:p>
            <a:pPr lvl="1">
              <a:lnSpc>
                <a:spcPct val="110000"/>
              </a:lnSpc>
              <a:spcBef>
                <a:spcPts val="600"/>
              </a:spcBef>
            </a:pPr>
            <a:r>
              <a:rPr lang="en-GB" altLang="de-DE" dirty="0"/>
              <a:t>BAWAG/PSK:	€   39,7 </a:t>
            </a:r>
            <a:r>
              <a:rPr lang="en-GB" altLang="de-DE" dirty="0" err="1"/>
              <a:t>bn</a:t>
            </a:r>
            <a:r>
              <a:rPr lang="en-GB" altLang="de-DE" dirty="0"/>
              <a:t>	</a:t>
            </a:r>
            <a:r>
              <a:rPr lang="en-GB" altLang="de-DE" dirty="0" err="1"/>
              <a:t>Oberbank</a:t>
            </a:r>
            <a:r>
              <a:rPr lang="en-GB" altLang="de-DE" dirty="0"/>
              <a:t>:	€   19,2 </a:t>
            </a:r>
            <a:r>
              <a:rPr lang="en-GB" altLang="de-DE" dirty="0" err="1"/>
              <a:t>bn</a:t>
            </a:r>
            <a:endParaRPr lang="en-GB" altLang="de-DE" dirty="0"/>
          </a:p>
          <a:p>
            <a:pPr lvl="1">
              <a:lnSpc>
                <a:spcPct val="110000"/>
              </a:lnSpc>
              <a:spcBef>
                <a:spcPts val="600"/>
              </a:spcBef>
            </a:pPr>
            <a:r>
              <a:rPr lang="en-GB" altLang="de-DE" dirty="0" err="1"/>
              <a:t>OeKB</a:t>
            </a:r>
            <a:r>
              <a:rPr lang="en-GB" altLang="de-DE" dirty="0"/>
              <a:t>:		€   32,8 </a:t>
            </a:r>
            <a:r>
              <a:rPr lang="en-GB" altLang="de-DE" dirty="0" err="1"/>
              <a:t>bn</a:t>
            </a:r>
            <a:r>
              <a:rPr lang="en-GB" altLang="de-DE" dirty="0"/>
              <a:t>	Hypo </a:t>
            </a:r>
            <a:r>
              <a:rPr lang="en-GB" altLang="de-DE" dirty="0" err="1"/>
              <a:t>Vbg</a:t>
            </a:r>
            <a:r>
              <a:rPr lang="en-GB" altLang="de-DE" dirty="0"/>
              <a:t>.:	€   13,3 </a:t>
            </a:r>
            <a:r>
              <a:rPr lang="en-GB" altLang="de-DE" dirty="0" err="1"/>
              <a:t>bn</a:t>
            </a:r>
            <a:endParaRPr lang="en-GB" altLang="de-DE" dirty="0"/>
          </a:p>
          <a:p>
            <a:pPr>
              <a:lnSpc>
                <a:spcPct val="110000"/>
              </a:lnSpc>
              <a:spcBef>
                <a:spcPts val="600"/>
              </a:spcBef>
            </a:pPr>
            <a:r>
              <a:rPr lang="en-GB" altLang="de-DE" dirty="0"/>
              <a:t>Selected International Banks – Total Assets 2016:</a:t>
            </a:r>
          </a:p>
          <a:p>
            <a:pPr lvl="1">
              <a:lnSpc>
                <a:spcPct val="110000"/>
              </a:lnSpc>
              <a:spcBef>
                <a:spcPts val="600"/>
              </a:spcBef>
            </a:pPr>
            <a:r>
              <a:rPr lang="en-GB" altLang="de-DE" dirty="0"/>
              <a:t>BNP Paribas:	€ 2.077 </a:t>
            </a:r>
            <a:r>
              <a:rPr lang="en-GB" altLang="de-DE" dirty="0" err="1"/>
              <a:t>bn</a:t>
            </a:r>
            <a:r>
              <a:rPr lang="en-GB" altLang="de-DE" dirty="0"/>
              <a:t>	Mitsubishi UFJ:  </a:t>
            </a:r>
            <a:r>
              <a:rPr lang="en-GB" altLang="de-DE" dirty="0">
                <a:cs typeface="Arial" panose="020B0604020202020204" pitchFamily="34" charset="0"/>
              </a:rPr>
              <a:t>~</a:t>
            </a:r>
            <a:r>
              <a:rPr lang="en-GB" altLang="de-DE" dirty="0"/>
              <a:t> $ 2.740 </a:t>
            </a:r>
            <a:r>
              <a:rPr lang="en-GB" altLang="de-DE" dirty="0" err="1"/>
              <a:t>bn</a:t>
            </a:r>
            <a:endParaRPr lang="en-GB" altLang="de-DE" dirty="0"/>
          </a:p>
          <a:p>
            <a:pPr lvl="1">
              <a:lnSpc>
                <a:spcPct val="110000"/>
              </a:lnSpc>
              <a:spcBef>
                <a:spcPts val="600"/>
              </a:spcBef>
            </a:pPr>
            <a:r>
              <a:rPr lang="en-GB" altLang="de-DE" dirty="0"/>
              <a:t>Deutsche Bank:	€ 1.591 </a:t>
            </a:r>
            <a:r>
              <a:rPr lang="en-GB" altLang="de-DE" dirty="0" err="1"/>
              <a:t>bn</a:t>
            </a:r>
            <a:r>
              <a:rPr lang="en-GB" altLang="de-DE" dirty="0"/>
              <a:t>	HSBC Holdings:    $ 2.375 </a:t>
            </a:r>
            <a:r>
              <a:rPr lang="en-GB" altLang="de-DE" dirty="0" err="1"/>
              <a:t>bn</a:t>
            </a:r>
            <a:endParaRPr lang="en-GB" altLang="de-DE" dirty="0"/>
          </a:p>
          <a:p>
            <a:pPr lvl="1">
              <a:lnSpc>
                <a:spcPct val="110000"/>
              </a:lnSpc>
              <a:spcBef>
                <a:spcPts val="600"/>
              </a:spcBef>
            </a:pPr>
            <a:r>
              <a:rPr lang="en-GB" altLang="de-DE" dirty="0"/>
              <a:t>Santander:	€ 1.339 </a:t>
            </a:r>
            <a:r>
              <a:rPr lang="en-GB" altLang="de-DE" dirty="0" err="1"/>
              <a:t>bn</a:t>
            </a:r>
            <a:r>
              <a:rPr lang="en-GB" altLang="de-DE" dirty="0"/>
              <a:t>	Bank of America:  $ 2.188 </a:t>
            </a:r>
            <a:r>
              <a:rPr lang="en-GB" altLang="de-DE" dirty="0" err="1"/>
              <a:t>bn</a:t>
            </a:r>
            <a:endParaRPr lang="en-GB" altLang="de-DE" dirty="0"/>
          </a:p>
          <a:p>
            <a:pPr lvl="1">
              <a:lnSpc>
                <a:spcPct val="110000"/>
              </a:lnSpc>
              <a:spcBef>
                <a:spcPts val="600"/>
              </a:spcBef>
            </a:pPr>
            <a:r>
              <a:rPr lang="en-GB" altLang="de-DE" dirty="0" err="1"/>
              <a:t>UniCredit</a:t>
            </a:r>
            <a:r>
              <a:rPr lang="en-GB" altLang="de-DE" dirty="0"/>
              <a:t> Grp:	€    860 </a:t>
            </a:r>
            <a:r>
              <a:rPr lang="en-GB" altLang="de-DE" dirty="0" err="1"/>
              <a:t>bn</a:t>
            </a:r>
            <a:r>
              <a:rPr lang="en-GB" altLang="de-DE" dirty="0"/>
              <a:t>	</a:t>
            </a:r>
            <a:r>
              <a:rPr lang="en-GB" altLang="de-DE" dirty="0" err="1"/>
              <a:t>CitiGroup</a:t>
            </a:r>
            <a:r>
              <a:rPr lang="en-GB" altLang="de-DE" dirty="0"/>
              <a:t>:	      $ 1.792 </a:t>
            </a:r>
            <a:r>
              <a:rPr lang="en-GB" altLang="de-DE" dirty="0" err="1"/>
              <a:t>bn</a:t>
            </a:r>
            <a:endParaRPr lang="en-GB" altLang="de-DE" dirty="0"/>
          </a:p>
          <a:p>
            <a:pPr lvl="1">
              <a:lnSpc>
                <a:spcPct val="110000"/>
              </a:lnSpc>
              <a:spcBef>
                <a:spcPts val="600"/>
              </a:spcBef>
            </a:pPr>
            <a:r>
              <a:rPr lang="en-GB" altLang="de-DE" dirty="0"/>
              <a:t>ING Group:	€    845 </a:t>
            </a:r>
            <a:r>
              <a:rPr lang="en-GB" altLang="de-DE" dirty="0" err="1"/>
              <a:t>bn</a:t>
            </a:r>
            <a:r>
              <a:rPr lang="en-GB" altLang="de-DE" dirty="0"/>
              <a:t>	Lloyd’s Bk. Grp.:   £    818 </a:t>
            </a:r>
            <a:r>
              <a:rPr lang="en-GB" altLang="de-DE" dirty="0" err="1"/>
              <a:t>bn</a:t>
            </a:r>
            <a:endParaRPr lang="en-GB" altLang="de-DE" dirty="0"/>
          </a:p>
        </p:txBody>
      </p:sp>
    </p:spTree>
    <p:extLst>
      <p:ext uri="{BB962C8B-B14F-4D97-AF65-F5344CB8AC3E}">
        <p14:creationId xmlns:p14="http://schemas.microsoft.com/office/powerpoint/2010/main" val="413016171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pPr algn="l"/>
            <a:r>
              <a:rPr lang="de-AT" sz="2800" dirty="0">
                <a:latin typeface="Arial" panose="020B0604020202020204" pitchFamily="34" charset="0"/>
                <a:cs typeface="Arial" panose="020B0604020202020204" pitchFamily="34" charset="0"/>
              </a:rPr>
              <a:t>Bank </a:t>
            </a:r>
            <a:r>
              <a:rPr lang="de-AT" sz="2800" dirty="0" err="1">
                <a:latin typeface="Arial" panose="020B0604020202020204" pitchFamily="34" charset="0"/>
                <a:cs typeface="Arial" panose="020B0604020202020204" pitchFamily="34" charset="0"/>
              </a:rPr>
              <a:t>loans</a:t>
            </a:r>
            <a:r>
              <a:rPr lang="de-AT" sz="2800" dirty="0">
                <a:latin typeface="Arial" panose="020B0604020202020204" pitchFamily="34" charset="0"/>
                <a:cs typeface="Arial" panose="020B0604020202020204" pitchFamily="34" charset="0"/>
              </a:rPr>
              <a:t> in Austria</a:t>
            </a:r>
          </a:p>
        </p:txBody>
      </p:sp>
      <p:graphicFrame>
        <p:nvGraphicFramePr>
          <p:cNvPr id="3" name="Tabelle 2"/>
          <p:cNvGraphicFramePr>
            <a:graphicFrameLocks noGrp="1"/>
          </p:cNvGraphicFramePr>
          <p:nvPr>
            <p:extLst>
              <p:ext uri="{D42A27DB-BD31-4B8C-83A1-F6EECF244321}">
                <p14:modId xmlns:p14="http://schemas.microsoft.com/office/powerpoint/2010/main" val="3204460806"/>
              </p:ext>
            </p:extLst>
          </p:nvPr>
        </p:nvGraphicFramePr>
        <p:xfrm>
          <a:off x="699656" y="2010669"/>
          <a:ext cx="8553557" cy="1801850"/>
        </p:xfrm>
        <a:graphic>
          <a:graphicData uri="http://schemas.openxmlformats.org/drawingml/2006/table">
            <a:tbl>
              <a:tblPr/>
              <a:tblGrid>
                <a:gridCol w="1457828">
                  <a:extLst>
                    <a:ext uri="{9D8B030D-6E8A-4147-A177-3AD203B41FA5}">
                      <a16:colId xmlns:a16="http://schemas.microsoft.com/office/drawing/2014/main" val="20000"/>
                    </a:ext>
                  </a:extLst>
                </a:gridCol>
                <a:gridCol w="715333">
                  <a:extLst>
                    <a:ext uri="{9D8B030D-6E8A-4147-A177-3AD203B41FA5}">
                      <a16:colId xmlns:a16="http://schemas.microsoft.com/office/drawing/2014/main" val="20001"/>
                    </a:ext>
                  </a:extLst>
                </a:gridCol>
                <a:gridCol w="688167">
                  <a:extLst>
                    <a:ext uri="{9D8B030D-6E8A-4147-A177-3AD203B41FA5}">
                      <a16:colId xmlns:a16="http://schemas.microsoft.com/office/drawing/2014/main" val="20002"/>
                    </a:ext>
                  </a:extLst>
                </a:gridCol>
                <a:gridCol w="697221">
                  <a:extLst>
                    <a:ext uri="{9D8B030D-6E8A-4147-A177-3AD203B41FA5}">
                      <a16:colId xmlns:a16="http://schemas.microsoft.com/office/drawing/2014/main" val="20003"/>
                    </a:ext>
                  </a:extLst>
                </a:gridCol>
                <a:gridCol w="697222">
                  <a:extLst>
                    <a:ext uri="{9D8B030D-6E8A-4147-A177-3AD203B41FA5}">
                      <a16:colId xmlns:a16="http://schemas.microsoft.com/office/drawing/2014/main" val="20004"/>
                    </a:ext>
                  </a:extLst>
                </a:gridCol>
                <a:gridCol w="715333">
                  <a:extLst>
                    <a:ext uri="{9D8B030D-6E8A-4147-A177-3AD203B41FA5}">
                      <a16:colId xmlns:a16="http://schemas.microsoft.com/office/drawing/2014/main" val="20005"/>
                    </a:ext>
                  </a:extLst>
                </a:gridCol>
                <a:gridCol w="715333">
                  <a:extLst>
                    <a:ext uri="{9D8B030D-6E8A-4147-A177-3AD203B41FA5}">
                      <a16:colId xmlns:a16="http://schemas.microsoft.com/office/drawing/2014/main" val="20006"/>
                    </a:ext>
                  </a:extLst>
                </a:gridCol>
                <a:gridCol w="715333">
                  <a:extLst>
                    <a:ext uri="{9D8B030D-6E8A-4147-A177-3AD203B41FA5}">
                      <a16:colId xmlns:a16="http://schemas.microsoft.com/office/drawing/2014/main" val="20007"/>
                    </a:ext>
                  </a:extLst>
                </a:gridCol>
                <a:gridCol w="715333">
                  <a:extLst>
                    <a:ext uri="{9D8B030D-6E8A-4147-A177-3AD203B41FA5}">
                      <a16:colId xmlns:a16="http://schemas.microsoft.com/office/drawing/2014/main" val="20008"/>
                    </a:ext>
                  </a:extLst>
                </a:gridCol>
                <a:gridCol w="718227">
                  <a:extLst>
                    <a:ext uri="{9D8B030D-6E8A-4147-A177-3AD203B41FA5}">
                      <a16:colId xmlns:a16="http://schemas.microsoft.com/office/drawing/2014/main" val="2552233133"/>
                    </a:ext>
                  </a:extLst>
                </a:gridCol>
                <a:gridCol w="718227">
                  <a:extLst>
                    <a:ext uri="{9D8B030D-6E8A-4147-A177-3AD203B41FA5}">
                      <a16:colId xmlns:a16="http://schemas.microsoft.com/office/drawing/2014/main" val="20009"/>
                    </a:ext>
                  </a:extLst>
                </a:gridCol>
              </a:tblGrid>
              <a:tr h="450462">
                <a:tc>
                  <a:txBody>
                    <a:bodyPr/>
                    <a:lstStyle/>
                    <a:p>
                      <a:pPr indent="-180340" algn="just">
                        <a:lnSpc>
                          <a:spcPct val="100000"/>
                        </a:lnSpc>
                        <a:spcBef>
                          <a:spcPts val="0"/>
                        </a:spcBef>
                        <a:spcAft>
                          <a:spcPts val="0"/>
                        </a:spcAft>
                      </a:pPr>
                      <a:endParaRPr lang="de-DE" sz="18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2008</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2009</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2010</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2011</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2012</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2013</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2014</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2015</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2016</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2017 Q2</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0926">
                <a:tc>
                  <a:txBody>
                    <a:bodyPr/>
                    <a:lstStyle/>
                    <a:p>
                      <a:pPr indent="-180340" algn="just">
                        <a:lnSpc>
                          <a:spcPct val="100000"/>
                        </a:lnSpc>
                        <a:spcBef>
                          <a:spcPts val="0"/>
                        </a:spcBef>
                        <a:spcAft>
                          <a:spcPts val="0"/>
                        </a:spcAft>
                      </a:pPr>
                      <a:r>
                        <a:rPr lang="de-DE" sz="1400" dirty="0">
                          <a:latin typeface="Arial" pitchFamily="34" charset="0"/>
                          <a:ea typeface="Times New Roman"/>
                          <a:cs typeface="Arial" pitchFamily="34" charset="0"/>
                        </a:rPr>
                        <a:t>Non-Financial Corporations</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133.6</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130.2</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133.3</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136.9</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ctr" defTabSz="914400" rtl="0" eaLnBrk="1" fontAlgn="auto" latinLnBrk="0" hangingPunct="1">
                        <a:lnSpc>
                          <a:spcPct val="100000"/>
                        </a:lnSpc>
                        <a:spcBef>
                          <a:spcPts val="0"/>
                        </a:spcBef>
                        <a:spcAft>
                          <a:spcPts val="0"/>
                        </a:spcAft>
                        <a:buClrTx/>
                        <a:buSzTx/>
                        <a:buFontTx/>
                        <a:buNone/>
                        <a:tabLst/>
                        <a:defRPr/>
                      </a:pPr>
                      <a:r>
                        <a:rPr lang="de-DE" sz="1600" dirty="0">
                          <a:latin typeface="Arial" pitchFamily="34" charset="0"/>
                          <a:ea typeface="Times New Roman"/>
                          <a:cs typeface="Arial" pitchFamily="34" charset="0"/>
                        </a:rPr>
                        <a:t>138.1</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137.4</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132.6</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132.7</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134.6</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136.7</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0462">
                <a:tc>
                  <a:txBody>
                    <a:bodyPr/>
                    <a:lstStyle/>
                    <a:p>
                      <a:pPr indent="-180340" algn="just">
                        <a:lnSpc>
                          <a:spcPct val="100000"/>
                        </a:lnSpc>
                        <a:spcBef>
                          <a:spcPts val="0"/>
                        </a:spcBef>
                        <a:spcAft>
                          <a:spcPts val="0"/>
                        </a:spcAft>
                      </a:pPr>
                      <a:r>
                        <a:rPr lang="de-DE" sz="1400" dirty="0">
                          <a:latin typeface="Arial" pitchFamily="34" charset="0"/>
                          <a:ea typeface="Times New Roman"/>
                          <a:cs typeface="Arial" pitchFamily="34" charset="0"/>
                        </a:rPr>
                        <a:t>Households</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121.5</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121.3</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128.4</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131.7</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132.7</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132.9</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135.7</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141.6</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146.0</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146.9</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3525" name="Textfeld 4"/>
          <p:cNvSpPr txBox="1">
            <a:spLocks noChangeArrowheads="1"/>
          </p:cNvSpPr>
          <p:nvPr/>
        </p:nvSpPr>
        <p:spPr bwMode="auto">
          <a:xfrm>
            <a:off x="7465733" y="5994979"/>
            <a:ext cx="1877438" cy="246221"/>
          </a:xfrm>
          <a:prstGeom prst="rect">
            <a:avLst/>
          </a:prstGeom>
          <a:noFill/>
          <a:ln w="9525">
            <a:noFill/>
            <a:miter lim="800000"/>
            <a:headEnd/>
            <a:tailEnd/>
          </a:ln>
        </p:spPr>
        <p:txBody>
          <a:bodyPr wrap="none">
            <a:spAutoFit/>
          </a:bodyPr>
          <a:lstStyle/>
          <a:p>
            <a:pPr algn="r"/>
            <a:r>
              <a:rPr lang="de-AT" sz="1000" b="0" dirty="0">
                <a:solidFill>
                  <a:srgbClr val="002060"/>
                </a:solidFill>
                <a:cs typeface="Arial" panose="020B0604020202020204" pitchFamily="34" charset="0"/>
              </a:rPr>
              <a:t>Source: </a:t>
            </a:r>
            <a:r>
              <a:rPr lang="de-AT" sz="1000" b="0" dirty="0" err="1">
                <a:solidFill>
                  <a:srgbClr val="002060"/>
                </a:solidFill>
                <a:cs typeface="Arial" panose="020B0604020202020204" pitchFamily="34" charset="0"/>
              </a:rPr>
              <a:t>OeNB</a:t>
            </a:r>
            <a:r>
              <a:rPr lang="de-AT" sz="1000" b="0" dirty="0">
                <a:solidFill>
                  <a:srgbClr val="002060"/>
                </a:solidFill>
                <a:cs typeface="Arial" panose="020B0604020202020204" pitchFamily="34" charset="0"/>
              </a:rPr>
              <a:t> (2009 - 2017)</a:t>
            </a:r>
          </a:p>
        </p:txBody>
      </p:sp>
      <p:sp>
        <p:nvSpPr>
          <p:cNvPr id="63526" name="Textfeld 5"/>
          <p:cNvSpPr txBox="1">
            <a:spLocks noChangeArrowheads="1"/>
          </p:cNvSpPr>
          <p:nvPr/>
        </p:nvSpPr>
        <p:spPr bwMode="auto">
          <a:xfrm>
            <a:off x="8474732" y="1747370"/>
            <a:ext cx="853119" cy="246221"/>
          </a:xfrm>
          <a:prstGeom prst="rect">
            <a:avLst/>
          </a:prstGeom>
          <a:noFill/>
          <a:ln w="9525">
            <a:noFill/>
            <a:miter lim="800000"/>
            <a:headEnd/>
            <a:tailEnd/>
          </a:ln>
        </p:spPr>
        <p:txBody>
          <a:bodyPr wrap="none">
            <a:spAutoFit/>
          </a:bodyPr>
          <a:lstStyle/>
          <a:p>
            <a:pPr algn="r"/>
            <a:r>
              <a:rPr lang="de-AT" sz="1000" b="0" dirty="0">
                <a:solidFill>
                  <a:srgbClr val="002060"/>
                </a:solidFill>
                <a:cs typeface="Arial" panose="020B0604020202020204" pitchFamily="34" charset="0"/>
              </a:rPr>
              <a:t>(in EUR </a:t>
            </a:r>
            <a:r>
              <a:rPr lang="de-AT" sz="1000" b="0" dirty="0" err="1">
                <a:solidFill>
                  <a:srgbClr val="002060"/>
                </a:solidFill>
                <a:cs typeface="Arial" panose="020B0604020202020204" pitchFamily="34" charset="0"/>
              </a:rPr>
              <a:t>bn</a:t>
            </a:r>
            <a:r>
              <a:rPr lang="de-AT" sz="1000" b="0" dirty="0">
                <a:solidFill>
                  <a:srgbClr val="002060"/>
                </a:solidFill>
                <a:cs typeface="Arial" panose="020B0604020202020204" pitchFamily="34" charset="0"/>
              </a:rPr>
              <a:t>)</a:t>
            </a:r>
          </a:p>
        </p:txBody>
      </p:sp>
      <p:sp>
        <p:nvSpPr>
          <p:cNvPr id="63527" name="Textfeld 6"/>
          <p:cNvSpPr txBox="1">
            <a:spLocks noChangeArrowheads="1"/>
          </p:cNvSpPr>
          <p:nvPr/>
        </p:nvSpPr>
        <p:spPr bwMode="auto">
          <a:xfrm>
            <a:off x="597603" y="1610559"/>
            <a:ext cx="3889206" cy="400110"/>
          </a:xfrm>
          <a:prstGeom prst="rect">
            <a:avLst/>
          </a:prstGeom>
          <a:noFill/>
          <a:ln w="9525">
            <a:noFill/>
            <a:miter lim="800000"/>
            <a:headEnd/>
            <a:tailEnd/>
          </a:ln>
        </p:spPr>
        <p:txBody>
          <a:bodyPr wrap="none">
            <a:spAutoFit/>
          </a:bodyPr>
          <a:lstStyle/>
          <a:p>
            <a:r>
              <a:rPr lang="de-AT" sz="2000" dirty="0" err="1">
                <a:cs typeface="Arial" panose="020B0604020202020204" pitchFamily="34" charset="0"/>
              </a:rPr>
              <a:t>Loans</a:t>
            </a:r>
            <a:r>
              <a:rPr lang="de-AT" sz="2000" dirty="0">
                <a:cs typeface="Arial" panose="020B0604020202020204" pitchFamily="34" charset="0"/>
              </a:rPr>
              <a:t> </a:t>
            </a:r>
            <a:r>
              <a:rPr lang="de-AT" sz="2000" dirty="0" err="1">
                <a:cs typeface="Arial" panose="020B0604020202020204" pitchFamily="34" charset="0"/>
              </a:rPr>
              <a:t>to</a:t>
            </a:r>
            <a:r>
              <a:rPr lang="de-AT" sz="2000" dirty="0">
                <a:cs typeface="Arial" panose="020B0604020202020204" pitchFamily="34" charset="0"/>
              </a:rPr>
              <a:t> </a:t>
            </a:r>
            <a:r>
              <a:rPr lang="de-AT" sz="2000" dirty="0" err="1">
                <a:cs typeface="Arial" panose="020B0604020202020204" pitchFamily="34" charset="0"/>
              </a:rPr>
              <a:t>Domestic</a:t>
            </a:r>
            <a:r>
              <a:rPr lang="de-AT" sz="2000" dirty="0">
                <a:cs typeface="Arial" panose="020B0604020202020204" pitchFamily="34" charset="0"/>
              </a:rPr>
              <a:t> Customers</a:t>
            </a:r>
          </a:p>
        </p:txBody>
      </p:sp>
      <p:graphicFrame>
        <p:nvGraphicFramePr>
          <p:cNvPr id="8" name="Tabelle 7"/>
          <p:cNvGraphicFramePr>
            <a:graphicFrameLocks noGrp="1"/>
          </p:cNvGraphicFramePr>
          <p:nvPr>
            <p:extLst>
              <p:ext uri="{D42A27DB-BD31-4B8C-83A1-F6EECF244321}">
                <p14:modId xmlns:p14="http://schemas.microsoft.com/office/powerpoint/2010/main" val="2323390717"/>
              </p:ext>
            </p:extLst>
          </p:nvPr>
        </p:nvGraphicFramePr>
        <p:xfrm>
          <a:off x="702782" y="4426179"/>
          <a:ext cx="8550528" cy="1534629"/>
        </p:xfrm>
        <a:graphic>
          <a:graphicData uri="http://schemas.openxmlformats.org/drawingml/2006/table">
            <a:tbl>
              <a:tblPr/>
              <a:tblGrid>
                <a:gridCol w="1458029">
                  <a:extLst>
                    <a:ext uri="{9D8B030D-6E8A-4147-A177-3AD203B41FA5}">
                      <a16:colId xmlns:a16="http://schemas.microsoft.com/office/drawing/2014/main" val="20000"/>
                    </a:ext>
                  </a:extLst>
                </a:gridCol>
                <a:gridCol w="715432">
                  <a:extLst>
                    <a:ext uri="{9D8B030D-6E8A-4147-A177-3AD203B41FA5}">
                      <a16:colId xmlns:a16="http://schemas.microsoft.com/office/drawing/2014/main" val="20001"/>
                    </a:ext>
                  </a:extLst>
                </a:gridCol>
                <a:gridCol w="688263">
                  <a:extLst>
                    <a:ext uri="{9D8B030D-6E8A-4147-A177-3AD203B41FA5}">
                      <a16:colId xmlns:a16="http://schemas.microsoft.com/office/drawing/2014/main" val="20002"/>
                    </a:ext>
                  </a:extLst>
                </a:gridCol>
                <a:gridCol w="697318">
                  <a:extLst>
                    <a:ext uri="{9D8B030D-6E8A-4147-A177-3AD203B41FA5}">
                      <a16:colId xmlns:a16="http://schemas.microsoft.com/office/drawing/2014/main" val="20003"/>
                    </a:ext>
                  </a:extLst>
                </a:gridCol>
                <a:gridCol w="697318">
                  <a:extLst>
                    <a:ext uri="{9D8B030D-6E8A-4147-A177-3AD203B41FA5}">
                      <a16:colId xmlns:a16="http://schemas.microsoft.com/office/drawing/2014/main" val="20004"/>
                    </a:ext>
                  </a:extLst>
                </a:gridCol>
                <a:gridCol w="715432">
                  <a:extLst>
                    <a:ext uri="{9D8B030D-6E8A-4147-A177-3AD203B41FA5}">
                      <a16:colId xmlns:a16="http://schemas.microsoft.com/office/drawing/2014/main" val="20005"/>
                    </a:ext>
                  </a:extLst>
                </a:gridCol>
                <a:gridCol w="715432">
                  <a:extLst>
                    <a:ext uri="{9D8B030D-6E8A-4147-A177-3AD203B41FA5}">
                      <a16:colId xmlns:a16="http://schemas.microsoft.com/office/drawing/2014/main" val="20006"/>
                    </a:ext>
                  </a:extLst>
                </a:gridCol>
                <a:gridCol w="715432">
                  <a:extLst>
                    <a:ext uri="{9D8B030D-6E8A-4147-A177-3AD203B41FA5}">
                      <a16:colId xmlns:a16="http://schemas.microsoft.com/office/drawing/2014/main" val="20007"/>
                    </a:ext>
                  </a:extLst>
                </a:gridCol>
                <a:gridCol w="715432">
                  <a:extLst>
                    <a:ext uri="{9D8B030D-6E8A-4147-A177-3AD203B41FA5}">
                      <a16:colId xmlns:a16="http://schemas.microsoft.com/office/drawing/2014/main" val="20008"/>
                    </a:ext>
                  </a:extLst>
                </a:gridCol>
                <a:gridCol w="716220">
                  <a:extLst>
                    <a:ext uri="{9D8B030D-6E8A-4147-A177-3AD203B41FA5}">
                      <a16:colId xmlns:a16="http://schemas.microsoft.com/office/drawing/2014/main" val="2393138774"/>
                    </a:ext>
                  </a:extLst>
                </a:gridCol>
                <a:gridCol w="716220">
                  <a:extLst>
                    <a:ext uri="{9D8B030D-6E8A-4147-A177-3AD203B41FA5}">
                      <a16:colId xmlns:a16="http://schemas.microsoft.com/office/drawing/2014/main" val="20009"/>
                    </a:ext>
                  </a:extLst>
                </a:gridCol>
              </a:tblGrid>
              <a:tr h="471146">
                <a:tc>
                  <a:txBody>
                    <a:bodyPr/>
                    <a:lstStyle/>
                    <a:p>
                      <a:pPr indent="-180340" algn="just">
                        <a:lnSpc>
                          <a:spcPct val="100000"/>
                        </a:lnSpc>
                        <a:spcBef>
                          <a:spcPts val="0"/>
                        </a:spcBef>
                        <a:spcAft>
                          <a:spcPts val="0"/>
                        </a:spcAft>
                      </a:pPr>
                      <a:endParaRPr lang="de-DE"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2008</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2009</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2010</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2011</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2012</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2013</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400" dirty="0">
                          <a:latin typeface="Arial" pitchFamily="34" charset="0"/>
                          <a:ea typeface="Times New Roman"/>
                          <a:cs typeface="Arial" pitchFamily="34" charset="0"/>
                        </a:rPr>
                        <a:t>2014</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180340" algn="ctr" defTabSz="914400" rtl="0" eaLnBrk="1" fontAlgn="auto" latinLnBrk="0" hangingPunct="1">
                        <a:lnSpc>
                          <a:spcPct val="100000"/>
                        </a:lnSpc>
                        <a:spcBef>
                          <a:spcPts val="0"/>
                        </a:spcBef>
                        <a:spcAft>
                          <a:spcPts val="0"/>
                        </a:spcAft>
                        <a:buClrTx/>
                        <a:buSzTx/>
                        <a:buFontTx/>
                        <a:buNone/>
                        <a:tabLst/>
                        <a:defRPr/>
                      </a:pPr>
                      <a:r>
                        <a:rPr lang="de-DE" sz="1400" dirty="0">
                          <a:latin typeface="Arial" pitchFamily="34" charset="0"/>
                          <a:ea typeface="Times New Roman"/>
                          <a:cs typeface="Arial" pitchFamily="34" charset="0"/>
                        </a:rPr>
                        <a:t>2015</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400" dirty="0">
                          <a:latin typeface="Arial" pitchFamily="34" charset="0"/>
                          <a:ea typeface="Times New Roman"/>
                          <a:cs typeface="Arial" pitchFamily="34" charset="0"/>
                        </a:rPr>
                        <a:t>2016</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400" dirty="0">
                          <a:latin typeface="Arial" pitchFamily="34" charset="0"/>
                          <a:ea typeface="Times New Roman"/>
                          <a:cs typeface="Arial" pitchFamily="34" charset="0"/>
                        </a:rPr>
                        <a:t>2017 Q2</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3483">
                <a:tc>
                  <a:txBody>
                    <a:bodyPr/>
                    <a:lstStyle/>
                    <a:p>
                      <a:pPr indent="-180340" algn="l">
                        <a:lnSpc>
                          <a:spcPct val="100000"/>
                        </a:lnSpc>
                        <a:spcBef>
                          <a:spcPts val="0"/>
                        </a:spcBef>
                        <a:spcAft>
                          <a:spcPts val="0"/>
                        </a:spcAft>
                      </a:pPr>
                      <a:r>
                        <a:rPr lang="de-DE" sz="1400" dirty="0">
                          <a:latin typeface="Arial" pitchFamily="34" charset="0"/>
                          <a:ea typeface="Times New Roman"/>
                          <a:cs typeface="Arial" pitchFamily="34" charset="0"/>
                        </a:rPr>
                        <a:t>Non-Financial Corporations and Households</a:t>
                      </a:r>
                      <a:endParaRPr lang="de-AT" sz="14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116.6</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111.4</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110.7</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117.0</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0340" algn="ctr" defTabSz="914400" rtl="0" eaLnBrk="1" fontAlgn="auto" latinLnBrk="0" hangingPunct="1">
                        <a:lnSpc>
                          <a:spcPct val="100000"/>
                        </a:lnSpc>
                        <a:spcBef>
                          <a:spcPts val="0"/>
                        </a:spcBef>
                        <a:spcAft>
                          <a:spcPts val="0"/>
                        </a:spcAft>
                        <a:buClrTx/>
                        <a:buSzTx/>
                        <a:buFontTx/>
                        <a:buNone/>
                        <a:tabLst/>
                        <a:defRPr/>
                      </a:pPr>
                      <a:r>
                        <a:rPr lang="de-DE" sz="1600" dirty="0">
                          <a:latin typeface="Arial" pitchFamily="34" charset="0"/>
                          <a:ea typeface="Times New Roman"/>
                          <a:cs typeface="Arial" pitchFamily="34" charset="0"/>
                        </a:rPr>
                        <a:t>112.3</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110.0</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DE" sz="1600" dirty="0">
                          <a:latin typeface="Arial" pitchFamily="34" charset="0"/>
                          <a:ea typeface="Times New Roman"/>
                          <a:cs typeface="Arial" pitchFamily="34" charset="0"/>
                        </a:rPr>
                        <a:t>102.8</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180340" algn="ctr" defTabSz="914400" rtl="0" eaLnBrk="1" fontAlgn="auto" latinLnBrk="0" hangingPunct="1">
                        <a:lnSpc>
                          <a:spcPct val="100000"/>
                        </a:lnSpc>
                        <a:spcBef>
                          <a:spcPts val="0"/>
                        </a:spcBef>
                        <a:spcAft>
                          <a:spcPts val="0"/>
                        </a:spcAft>
                        <a:buClrTx/>
                        <a:buSzTx/>
                        <a:buFontTx/>
                        <a:buNone/>
                        <a:tabLst/>
                        <a:defRPr/>
                      </a:pPr>
                      <a:r>
                        <a:rPr lang="de-DE" sz="1600" dirty="0">
                          <a:latin typeface="Arial" pitchFamily="34" charset="0"/>
                          <a:ea typeface="Times New Roman"/>
                          <a:cs typeface="Arial" pitchFamily="34" charset="0"/>
                        </a:rPr>
                        <a:t>102.1</a:t>
                      </a:r>
                      <a:endParaRPr lang="de-AT" sz="1600" dirty="0">
                        <a:latin typeface="Arial" pitchFamily="34" charset="0"/>
                        <a:ea typeface="Times New Roman"/>
                        <a:cs typeface="Arial" pitchFamily="34"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95.1</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00000"/>
                        </a:lnSpc>
                        <a:spcBef>
                          <a:spcPts val="0"/>
                        </a:spcBef>
                        <a:spcAft>
                          <a:spcPts val="0"/>
                        </a:spcAft>
                      </a:pPr>
                      <a:r>
                        <a:rPr lang="de-AT" sz="1600" dirty="0">
                          <a:latin typeface="Arial" pitchFamily="34" charset="0"/>
                          <a:ea typeface="Times New Roman"/>
                          <a:cs typeface="Arial" pitchFamily="34" charset="0"/>
                        </a:rPr>
                        <a:t>95.2</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3554" name="Textfeld 8"/>
          <p:cNvSpPr txBox="1">
            <a:spLocks noChangeArrowheads="1"/>
          </p:cNvSpPr>
          <p:nvPr/>
        </p:nvSpPr>
        <p:spPr bwMode="auto">
          <a:xfrm>
            <a:off x="587346" y="4025345"/>
            <a:ext cx="4445448" cy="400110"/>
          </a:xfrm>
          <a:prstGeom prst="rect">
            <a:avLst/>
          </a:prstGeom>
          <a:noFill/>
          <a:ln w="9525">
            <a:noFill/>
            <a:miter lim="800000"/>
            <a:headEnd/>
            <a:tailEnd/>
          </a:ln>
        </p:spPr>
        <p:txBody>
          <a:bodyPr wrap="none">
            <a:spAutoFit/>
          </a:bodyPr>
          <a:lstStyle/>
          <a:p>
            <a:pPr algn="l"/>
            <a:r>
              <a:rPr lang="de-AT" sz="2000" dirty="0" err="1">
                <a:cs typeface="Arial" panose="020B0604020202020204" pitchFamily="34" charset="0"/>
              </a:rPr>
              <a:t>Loans</a:t>
            </a:r>
            <a:r>
              <a:rPr lang="de-AT" sz="2000" dirty="0">
                <a:cs typeface="Arial" panose="020B0604020202020204" pitchFamily="34" charset="0"/>
              </a:rPr>
              <a:t> </a:t>
            </a:r>
            <a:r>
              <a:rPr lang="de-AT" sz="2000" dirty="0" err="1">
                <a:cs typeface="Arial" panose="020B0604020202020204" pitchFamily="34" charset="0"/>
              </a:rPr>
              <a:t>to</a:t>
            </a:r>
            <a:r>
              <a:rPr lang="de-AT" sz="2000" dirty="0">
                <a:cs typeface="Arial" panose="020B0604020202020204" pitchFamily="34" charset="0"/>
              </a:rPr>
              <a:t> Non-</a:t>
            </a:r>
            <a:r>
              <a:rPr lang="de-AT" sz="2000" dirty="0" err="1">
                <a:cs typeface="Arial" panose="020B0604020202020204" pitchFamily="34" charset="0"/>
              </a:rPr>
              <a:t>domestic</a:t>
            </a:r>
            <a:r>
              <a:rPr lang="de-AT" sz="2000" dirty="0">
                <a:cs typeface="Arial" panose="020B0604020202020204" pitchFamily="34" charset="0"/>
              </a:rPr>
              <a:t> Customers</a:t>
            </a:r>
          </a:p>
        </p:txBody>
      </p:sp>
    </p:spTree>
    <p:extLst>
      <p:ext uri="{BB962C8B-B14F-4D97-AF65-F5344CB8AC3E}">
        <p14:creationId xmlns:p14="http://schemas.microsoft.com/office/powerpoint/2010/main" val="218404152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FCF6655-98F0-4233-9CEF-122634256224}"/>
              </a:ext>
            </a:extLst>
          </p:cNvPr>
          <p:cNvSpPr>
            <a:spLocks noChangeArrowheads="1"/>
          </p:cNvSpPr>
          <p:nvPr/>
        </p:nvSpPr>
        <p:spPr bwMode="auto">
          <a:xfrm>
            <a:off x="608013" y="3198985"/>
            <a:ext cx="8472487" cy="584200"/>
          </a:xfrm>
          <a:prstGeom prst="rect">
            <a:avLst/>
          </a:prstGeom>
          <a:solidFill>
            <a:srgbClr val="FFFF99">
              <a:alpha val="50195"/>
            </a:srgbClr>
          </a:solidFill>
          <a:ln w="12700">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800">
              <a:solidFill>
                <a:schemeClr val="tx1"/>
              </a:solidFill>
            </a:endParaRPr>
          </a:p>
        </p:txBody>
      </p:sp>
      <p:sp>
        <p:nvSpPr>
          <p:cNvPr id="6147" name="Rectangle 3">
            <a:extLst>
              <a:ext uri="{FF2B5EF4-FFF2-40B4-BE49-F238E27FC236}">
                <a16:creationId xmlns:a16="http://schemas.microsoft.com/office/drawing/2014/main" id="{D5C54FE6-B4FC-430F-AF61-9564ADE095E0}"/>
              </a:ext>
            </a:extLst>
          </p:cNvPr>
          <p:cNvSpPr>
            <a:spLocks noGrp="1" noChangeArrowheads="1"/>
          </p:cNvSpPr>
          <p:nvPr>
            <p:ph type="title"/>
          </p:nvPr>
        </p:nvSpPr>
        <p:spPr/>
        <p:txBody>
          <a:bodyPr/>
          <a:lstStyle/>
          <a:p>
            <a:r>
              <a:rPr lang="en-GB" altLang="de-DE"/>
              <a:t>Agenda</a:t>
            </a:r>
          </a:p>
        </p:txBody>
      </p:sp>
      <p:sp>
        <p:nvSpPr>
          <p:cNvPr id="6148" name="Rectangle 4">
            <a:extLst>
              <a:ext uri="{FF2B5EF4-FFF2-40B4-BE49-F238E27FC236}">
                <a16:creationId xmlns:a16="http://schemas.microsoft.com/office/drawing/2014/main" id="{DB78970A-49F9-4BE1-8F43-2CC801679E8B}"/>
              </a:ext>
            </a:extLst>
          </p:cNvPr>
          <p:cNvSpPr>
            <a:spLocks noGrp="1" noChangeArrowheads="1"/>
          </p:cNvSpPr>
          <p:nvPr>
            <p:ph type="body" idx="1"/>
          </p:nvPr>
        </p:nvSpPr>
        <p:spPr>
          <a:xfrm>
            <a:off x="941387" y="1428750"/>
            <a:ext cx="7955869" cy="4226462"/>
          </a:xfrm>
        </p:spPr>
        <p:txBody>
          <a:bodyPr/>
          <a:lstStyle/>
          <a:p>
            <a:pPr>
              <a:lnSpc>
                <a:spcPct val="150000"/>
              </a:lnSpc>
              <a:spcBef>
                <a:spcPts val="2400"/>
              </a:spcBef>
            </a:pPr>
            <a:r>
              <a:rPr lang="en-GB" altLang="de-DE" dirty="0"/>
              <a:t>Types of Financial Systems</a:t>
            </a:r>
          </a:p>
          <a:p>
            <a:pPr>
              <a:lnSpc>
                <a:spcPct val="150000"/>
              </a:lnSpc>
              <a:spcBef>
                <a:spcPts val="2400"/>
              </a:spcBef>
            </a:pPr>
            <a:r>
              <a:rPr lang="en-GB" altLang="de-DE" dirty="0"/>
              <a:t>Characteristics and Indicators</a:t>
            </a:r>
          </a:p>
          <a:p>
            <a:pPr>
              <a:lnSpc>
                <a:spcPct val="150000"/>
              </a:lnSpc>
              <a:spcBef>
                <a:spcPts val="2400"/>
              </a:spcBef>
            </a:pPr>
            <a:r>
              <a:rPr lang="en-GB" altLang="de-DE" dirty="0"/>
              <a:t>Functions and Impact on the Real Economy</a:t>
            </a:r>
          </a:p>
          <a:p>
            <a:pPr>
              <a:lnSpc>
                <a:spcPct val="150000"/>
              </a:lnSpc>
              <a:spcBef>
                <a:spcPts val="2400"/>
              </a:spcBef>
            </a:pPr>
            <a:r>
              <a:rPr lang="en-GB" altLang="de-DE" dirty="0"/>
              <a:t>Recent Developments and Incompatibilities</a:t>
            </a:r>
          </a:p>
          <a:p>
            <a:pPr>
              <a:lnSpc>
                <a:spcPct val="150000"/>
              </a:lnSpc>
              <a:spcBef>
                <a:spcPts val="2400"/>
              </a:spcBef>
            </a:pPr>
            <a:r>
              <a:rPr lang="en-GB" altLang="de-DE" dirty="0"/>
              <a:t>Outcome and Outlook</a:t>
            </a:r>
          </a:p>
        </p:txBody>
      </p:sp>
    </p:spTree>
    <p:extLst>
      <p:ext uri="{BB962C8B-B14F-4D97-AF65-F5344CB8AC3E}">
        <p14:creationId xmlns:p14="http://schemas.microsoft.com/office/powerpoint/2010/main" val="1367242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A6921-6E28-4E61-BADB-5A985C170188}"/>
              </a:ext>
            </a:extLst>
          </p:cNvPr>
          <p:cNvSpPr>
            <a:spLocks noGrp="1"/>
          </p:cNvSpPr>
          <p:nvPr>
            <p:ph type="title"/>
          </p:nvPr>
        </p:nvSpPr>
        <p:spPr/>
        <p:txBody>
          <a:bodyPr/>
          <a:lstStyle/>
          <a:p>
            <a:r>
              <a:rPr lang="en-GB" sz="2800" dirty="0"/>
              <a:t>Prerequisites for Efficient Market</a:t>
            </a:r>
          </a:p>
        </p:txBody>
      </p:sp>
      <p:sp>
        <p:nvSpPr>
          <p:cNvPr id="3" name="Inhaltsplatzhalter 2">
            <a:extLst>
              <a:ext uri="{FF2B5EF4-FFF2-40B4-BE49-F238E27FC236}">
                <a16:creationId xmlns:a16="http://schemas.microsoft.com/office/drawing/2014/main" id="{AD440F76-A99A-4CD8-A5F4-D9AB85F6443B}"/>
              </a:ext>
            </a:extLst>
          </p:cNvPr>
          <p:cNvSpPr>
            <a:spLocks noGrp="1"/>
          </p:cNvSpPr>
          <p:nvPr>
            <p:ph idx="1"/>
          </p:nvPr>
        </p:nvSpPr>
        <p:spPr>
          <a:xfrm>
            <a:off x="536575" y="1198563"/>
            <a:ext cx="8683625" cy="5129666"/>
          </a:xfrm>
        </p:spPr>
        <p:txBody>
          <a:bodyPr/>
          <a:lstStyle/>
          <a:p>
            <a:r>
              <a:rPr lang="en-GB" dirty="0"/>
              <a:t>Homogeneous Products</a:t>
            </a:r>
          </a:p>
          <a:p>
            <a:r>
              <a:rPr lang="en-GB" dirty="0"/>
              <a:t>Constant Liquidity</a:t>
            </a:r>
          </a:p>
          <a:p>
            <a:pPr lvl="1"/>
            <a:r>
              <a:rPr lang="en-GB" dirty="0"/>
              <a:t>Sufficiently large number of buyers and sellers constantly trading goods</a:t>
            </a:r>
          </a:p>
          <a:p>
            <a:r>
              <a:rPr lang="en-GB" dirty="0"/>
              <a:t>Symmetric Information Distribution</a:t>
            </a:r>
          </a:p>
          <a:p>
            <a:pPr lvl="1"/>
            <a:r>
              <a:rPr lang="en-GB" dirty="0"/>
              <a:t>Market participants have access to the same information at the same time at no cost</a:t>
            </a:r>
          </a:p>
          <a:p>
            <a:r>
              <a:rPr lang="en-GB" dirty="0"/>
              <a:t>Transaction Cost Free Environment</a:t>
            </a:r>
          </a:p>
          <a:p>
            <a:pPr lvl="1"/>
            <a:r>
              <a:rPr lang="en-GB" dirty="0"/>
              <a:t>No entry barriers, no exit barriers, no mobility barriers</a:t>
            </a:r>
          </a:p>
          <a:p>
            <a:pPr lvl="1"/>
            <a:r>
              <a:rPr lang="en-GB" dirty="0"/>
              <a:t>No charges/fees for trading, no taxes</a:t>
            </a:r>
          </a:p>
          <a:p>
            <a:r>
              <a:rPr lang="en-GB" dirty="0"/>
              <a:t>Economically Rational Behaviour of Participants</a:t>
            </a:r>
          </a:p>
          <a:p>
            <a:pPr lvl="1"/>
            <a:r>
              <a:rPr lang="en-GB" dirty="0"/>
              <a:t>Concept of the “homo </a:t>
            </a:r>
            <a:r>
              <a:rPr lang="en-GB" dirty="0" err="1"/>
              <a:t>oeconomicus</a:t>
            </a:r>
            <a:r>
              <a:rPr lang="en-GB" dirty="0"/>
              <a:t>”</a:t>
            </a:r>
          </a:p>
          <a:p>
            <a:pPr lvl="1"/>
            <a:r>
              <a:rPr lang="en-GB" dirty="0"/>
              <a:t>Rational expectations and profit-seeking motive</a:t>
            </a:r>
          </a:p>
        </p:txBody>
      </p:sp>
    </p:spTree>
    <p:extLst>
      <p:ext uri="{BB962C8B-B14F-4D97-AF65-F5344CB8AC3E}">
        <p14:creationId xmlns:p14="http://schemas.microsoft.com/office/powerpoint/2010/main" val="250785040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B5A43-329C-4B2D-9AEF-66A6FCC5EC2A}"/>
              </a:ext>
            </a:extLst>
          </p:cNvPr>
          <p:cNvSpPr>
            <a:spLocks noGrp="1"/>
          </p:cNvSpPr>
          <p:nvPr>
            <p:ph type="title"/>
          </p:nvPr>
        </p:nvSpPr>
        <p:spPr>
          <a:xfrm>
            <a:off x="519113" y="406400"/>
            <a:ext cx="8828087" cy="584200"/>
          </a:xfrm>
        </p:spPr>
        <p:txBody>
          <a:bodyPr/>
          <a:lstStyle/>
          <a:p>
            <a:r>
              <a:rPr lang="en-GB" sz="2800"/>
              <a:t>Development of Stock Markets 2000 – 2017</a:t>
            </a:r>
          </a:p>
        </p:txBody>
      </p:sp>
      <p:pic>
        <p:nvPicPr>
          <p:cNvPr id="4" name="Grafik 3">
            <a:extLst>
              <a:ext uri="{FF2B5EF4-FFF2-40B4-BE49-F238E27FC236}">
                <a16:creationId xmlns:a16="http://schemas.microsoft.com/office/drawing/2014/main" id="{AB5F0ABF-76E5-49B4-97BE-63B4A0CF3A98}"/>
              </a:ext>
            </a:extLst>
          </p:cNvPr>
          <p:cNvPicPr>
            <a:picLocks noChangeAspect="1"/>
          </p:cNvPicPr>
          <p:nvPr/>
        </p:nvPicPr>
        <p:blipFill>
          <a:blip r:embed="rId2"/>
          <a:stretch>
            <a:fillRect/>
          </a:stretch>
        </p:blipFill>
        <p:spPr>
          <a:xfrm>
            <a:off x="29028" y="1172880"/>
            <a:ext cx="9850686" cy="5169863"/>
          </a:xfrm>
          <a:prstGeom prst="rect">
            <a:avLst/>
          </a:prstGeom>
          <a:ln w="3175">
            <a:solidFill>
              <a:schemeClr val="bg1">
                <a:lumMod val="75000"/>
              </a:schemeClr>
            </a:solidFill>
          </a:ln>
        </p:spPr>
      </p:pic>
      <p:sp>
        <p:nvSpPr>
          <p:cNvPr id="5" name="Text Box 5">
            <a:extLst>
              <a:ext uri="{FF2B5EF4-FFF2-40B4-BE49-F238E27FC236}">
                <a16:creationId xmlns:a16="http://schemas.microsoft.com/office/drawing/2014/main" id="{374D0A78-6097-4789-BF02-3F647EB1FCB0}"/>
              </a:ext>
            </a:extLst>
          </p:cNvPr>
          <p:cNvSpPr txBox="1">
            <a:spLocks noChangeArrowheads="1"/>
          </p:cNvSpPr>
          <p:nvPr/>
        </p:nvSpPr>
        <p:spPr bwMode="auto">
          <a:xfrm>
            <a:off x="3643085" y="6499143"/>
            <a:ext cx="3077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RLB NÖ-Wien Treasury (</a:t>
            </a:r>
            <a:r>
              <a:rPr lang="de-DE" altLang="de-DE" sz="1000" b="0" dirty="0" err="1">
                <a:solidFill>
                  <a:srgbClr val="002060"/>
                </a:solidFill>
              </a:rPr>
              <a:t>Oct</a:t>
            </a:r>
            <a:r>
              <a:rPr lang="de-DE" altLang="de-DE" sz="1000" b="0" dirty="0">
                <a:solidFill>
                  <a:srgbClr val="002060"/>
                </a:solidFill>
              </a:rPr>
              <a:t>. 3, 2017)</a:t>
            </a:r>
          </a:p>
        </p:txBody>
      </p:sp>
    </p:spTree>
    <p:extLst>
      <p:ext uri="{BB962C8B-B14F-4D97-AF65-F5344CB8AC3E}">
        <p14:creationId xmlns:p14="http://schemas.microsoft.com/office/powerpoint/2010/main" val="760323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FCF6655-98F0-4233-9CEF-122634256224}"/>
              </a:ext>
            </a:extLst>
          </p:cNvPr>
          <p:cNvSpPr>
            <a:spLocks noChangeArrowheads="1"/>
          </p:cNvSpPr>
          <p:nvPr/>
        </p:nvSpPr>
        <p:spPr bwMode="auto">
          <a:xfrm>
            <a:off x="608013" y="4057109"/>
            <a:ext cx="8472487" cy="584200"/>
          </a:xfrm>
          <a:prstGeom prst="rect">
            <a:avLst/>
          </a:prstGeom>
          <a:solidFill>
            <a:srgbClr val="FFFF99">
              <a:alpha val="50195"/>
            </a:srgbClr>
          </a:solidFill>
          <a:ln w="12700">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800">
              <a:solidFill>
                <a:schemeClr val="tx1"/>
              </a:solidFill>
            </a:endParaRPr>
          </a:p>
        </p:txBody>
      </p:sp>
      <p:sp>
        <p:nvSpPr>
          <p:cNvPr id="6147" name="Rectangle 3">
            <a:extLst>
              <a:ext uri="{FF2B5EF4-FFF2-40B4-BE49-F238E27FC236}">
                <a16:creationId xmlns:a16="http://schemas.microsoft.com/office/drawing/2014/main" id="{D5C54FE6-B4FC-430F-AF61-9564ADE095E0}"/>
              </a:ext>
            </a:extLst>
          </p:cNvPr>
          <p:cNvSpPr>
            <a:spLocks noGrp="1" noChangeArrowheads="1"/>
          </p:cNvSpPr>
          <p:nvPr>
            <p:ph type="title"/>
          </p:nvPr>
        </p:nvSpPr>
        <p:spPr/>
        <p:txBody>
          <a:bodyPr/>
          <a:lstStyle/>
          <a:p>
            <a:r>
              <a:rPr lang="en-GB" altLang="de-DE" dirty="0"/>
              <a:t>Agenda</a:t>
            </a:r>
          </a:p>
        </p:txBody>
      </p:sp>
      <p:sp>
        <p:nvSpPr>
          <p:cNvPr id="6148" name="Rectangle 4">
            <a:extLst>
              <a:ext uri="{FF2B5EF4-FFF2-40B4-BE49-F238E27FC236}">
                <a16:creationId xmlns:a16="http://schemas.microsoft.com/office/drawing/2014/main" id="{DB78970A-49F9-4BE1-8F43-2CC801679E8B}"/>
              </a:ext>
            </a:extLst>
          </p:cNvPr>
          <p:cNvSpPr>
            <a:spLocks noGrp="1" noChangeArrowheads="1"/>
          </p:cNvSpPr>
          <p:nvPr>
            <p:ph type="body" idx="1"/>
          </p:nvPr>
        </p:nvSpPr>
        <p:spPr>
          <a:xfrm>
            <a:off x="941387" y="1428750"/>
            <a:ext cx="7955869" cy="4226462"/>
          </a:xfrm>
        </p:spPr>
        <p:txBody>
          <a:bodyPr/>
          <a:lstStyle/>
          <a:p>
            <a:pPr>
              <a:lnSpc>
                <a:spcPct val="150000"/>
              </a:lnSpc>
              <a:spcBef>
                <a:spcPts val="2400"/>
              </a:spcBef>
            </a:pPr>
            <a:r>
              <a:rPr lang="en-GB" altLang="de-DE" dirty="0"/>
              <a:t>Types of Financial Systems</a:t>
            </a:r>
          </a:p>
          <a:p>
            <a:pPr>
              <a:lnSpc>
                <a:spcPct val="150000"/>
              </a:lnSpc>
              <a:spcBef>
                <a:spcPts val="2400"/>
              </a:spcBef>
            </a:pPr>
            <a:r>
              <a:rPr lang="en-GB" altLang="de-DE" dirty="0"/>
              <a:t>Characteristics and Indicators</a:t>
            </a:r>
          </a:p>
          <a:p>
            <a:pPr>
              <a:lnSpc>
                <a:spcPct val="150000"/>
              </a:lnSpc>
              <a:spcBef>
                <a:spcPts val="2400"/>
              </a:spcBef>
            </a:pPr>
            <a:r>
              <a:rPr lang="en-GB" altLang="de-DE" dirty="0"/>
              <a:t>Functions and Impact on the Real Economy</a:t>
            </a:r>
          </a:p>
          <a:p>
            <a:pPr>
              <a:lnSpc>
                <a:spcPct val="150000"/>
              </a:lnSpc>
              <a:spcBef>
                <a:spcPts val="2400"/>
              </a:spcBef>
            </a:pPr>
            <a:r>
              <a:rPr lang="en-GB" altLang="de-DE" dirty="0"/>
              <a:t>Recent Developments and Incompatibilities</a:t>
            </a:r>
          </a:p>
          <a:p>
            <a:pPr>
              <a:lnSpc>
                <a:spcPct val="150000"/>
              </a:lnSpc>
              <a:spcBef>
                <a:spcPts val="2400"/>
              </a:spcBef>
            </a:pPr>
            <a:r>
              <a:rPr lang="en-GB" altLang="de-DE" dirty="0"/>
              <a:t>Outcome and Outlook</a:t>
            </a:r>
          </a:p>
        </p:txBody>
      </p:sp>
    </p:spTree>
    <p:extLst>
      <p:ext uri="{BB962C8B-B14F-4D97-AF65-F5344CB8AC3E}">
        <p14:creationId xmlns:p14="http://schemas.microsoft.com/office/powerpoint/2010/main" val="4102072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GB" dirty="0"/>
              <a:t>Current Challenges</a:t>
            </a:r>
          </a:p>
        </p:txBody>
      </p:sp>
      <p:sp>
        <p:nvSpPr>
          <p:cNvPr id="19" name="Ellipse 18"/>
          <p:cNvSpPr/>
          <p:nvPr/>
        </p:nvSpPr>
        <p:spPr>
          <a:xfrm>
            <a:off x="3313635" y="3366575"/>
            <a:ext cx="3088219" cy="1455563"/>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t>Financial Systems after the</a:t>
            </a:r>
            <a:br>
              <a:rPr lang="en-GB"/>
            </a:br>
            <a:r>
              <a:rPr lang="en-GB" b="1"/>
              <a:t>„Great Recesion“</a:t>
            </a:r>
          </a:p>
        </p:txBody>
      </p:sp>
      <p:sp>
        <p:nvSpPr>
          <p:cNvPr id="21" name="Rechteck 20"/>
          <p:cNvSpPr/>
          <p:nvPr/>
        </p:nvSpPr>
        <p:spPr>
          <a:xfrm>
            <a:off x="714576" y="2217445"/>
            <a:ext cx="2463222" cy="76608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a:solidFill>
                  <a:schemeClr val="tx2"/>
                </a:solidFill>
              </a:rPr>
              <a:t>Degree of Competition and New Competitors</a:t>
            </a:r>
          </a:p>
        </p:txBody>
      </p:sp>
      <p:sp>
        <p:nvSpPr>
          <p:cNvPr id="23" name="Rechteck 22"/>
          <p:cNvSpPr/>
          <p:nvPr/>
        </p:nvSpPr>
        <p:spPr>
          <a:xfrm>
            <a:off x="3622496" y="2217445"/>
            <a:ext cx="2463223" cy="76608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a:solidFill>
                  <a:schemeClr val="tx2"/>
                </a:solidFill>
              </a:rPr>
              <a:t>Regulation and Supervision</a:t>
            </a:r>
          </a:p>
        </p:txBody>
      </p:sp>
      <p:sp>
        <p:nvSpPr>
          <p:cNvPr id="24" name="Rechteck 23"/>
          <p:cNvSpPr/>
          <p:nvPr/>
        </p:nvSpPr>
        <p:spPr>
          <a:xfrm>
            <a:off x="6550087" y="2217445"/>
            <a:ext cx="2463222" cy="76608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a:solidFill>
                  <a:schemeClr val="tx2"/>
                </a:solidFill>
              </a:rPr>
              <a:t>Macro-economic Factors</a:t>
            </a:r>
          </a:p>
        </p:txBody>
      </p:sp>
      <p:sp>
        <p:nvSpPr>
          <p:cNvPr id="25" name="Rechteck 24"/>
          <p:cNvSpPr/>
          <p:nvPr/>
        </p:nvSpPr>
        <p:spPr>
          <a:xfrm>
            <a:off x="6550087" y="5205182"/>
            <a:ext cx="2463222" cy="76608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a:solidFill>
                  <a:schemeClr val="tx2"/>
                </a:solidFill>
              </a:rPr>
              <a:t>Customer Needs and Customer Behavior</a:t>
            </a:r>
          </a:p>
        </p:txBody>
      </p:sp>
      <p:sp>
        <p:nvSpPr>
          <p:cNvPr id="27" name="Rechteck 26"/>
          <p:cNvSpPr/>
          <p:nvPr/>
        </p:nvSpPr>
        <p:spPr>
          <a:xfrm>
            <a:off x="3553058" y="5205182"/>
            <a:ext cx="2612805" cy="766086"/>
          </a:xfrm>
          <a:prstGeom prst="rect">
            <a:avLst/>
          </a:prstGeom>
          <a:solidFill>
            <a:srgbClr val="9FB4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a:solidFill>
                  <a:schemeClr val="tx2"/>
                </a:solidFill>
                <a:cs typeface="Arial" panose="020B0604020202020204" pitchFamily="34" charset="0"/>
              </a:rPr>
              <a:t>Financial Systems:</a:t>
            </a:r>
            <a:br>
              <a:rPr lang="en-GB" sz="1600">
                <a:solidFill>
                  <a:schemeClr val="tx2"/>
                </a:solidFill>
                <a:cs typeface="Arial" panose="020B0604020202020204" pitchFamily="34" charset="0"/>
              </a:rPr>
            </a:br>
            <a:r>
              <a:rPr lang="en-GB" sz="1600">
                <a:solidFill>
                  <a:schemeClr val="tx2"/>
                </a:solidFill>
                <a:cs typeface="Arial" panose="020B0604020202020204" pitchFamily="34" charset="0"/>
              </a:rPr>
              <a:t>„Bank“ vs. „Market“</a:t>
            </a:r>
          </a:p>
        </p:txBody>
      </p:sp>
      <p:sp>
        <p:nvSpPr>
          <p:cNvPr id="29" name="Rechteck 28"/>
          <p:cNvSpPr/>
          <p:nvPr/>
        </p:nvSpPr>
        <p:spPr>
          <a:xfrm>
            <a:off x="714576" y="5205182"/>
            <a:ext cx="2463222" cy="76608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a:solidFill>
                  <a:schemeClr val="tx2"/>
                </a:solidFill>
              </a:rPr>
              <a:t>Technologic Innovations</a:t>
            </a:r>
          </a:p>
        </p:txBody>
      </p:sp>
      <p:cxnSp>
        <p:nvCxnSpPr>
          <p:cNvPr id="30" name="Gerade Verbindung mit Pfeil 29"/>
          <p:cNvCxnSpPr/>
          <p:nvPr/>
        </p:nvCxnSpPr>
        <p:spPr>
          <a:xfrm>
            <a:off x="2970717" y="3060140"/>
            <a:ext cx="661762" cy="45965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rot="5400000">
            <a:off x="4691379" y="3176789"/>
            <a:ext cx="306434" cy="163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rot="10800000" flipV="1">
            <a:off x="6205994" y="3060140"/>
            <a:ext cx="661762" cy="61286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V="1">
            <a:off x="2970717" y="4668921"/>
            <a:ext cx="588232" cy="45965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rot="5400000" flipH="1" flipV="1">
            <a:off x="4728343" y="5013728"/>
            <a:ext cx="229826" cy="326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rot="10800000">
            <a:off x="6132466" y="4592313"/>
            <a:ext cx="588232" cy="5362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673B7D67-9AA2-4D26-ADC1-19D928C97D8A}"/>
              </a:ext>
            </a:extLst>
          </p:cNvPr>
          <p:cNvSpPr txBox="1"/>
          <p:nvPr/>
        </p:nvSpPr>
        <p:spPr>
          <a:xfrm>
            <a:off x="506437" y="1237955"/>
            <a:ext cx="9123010" cy="757130"/>
          </a:xfrm>
          <a:prstGeom prst="rect">
            <a:avLst/>
          </a:prstGeom>
          <a:noFill/>
        </p:spPr>
        <p:txBody>
          <a:bodyPr wrap="none" rtlCol="0">
            <a:spAutoFit/>
          </a:bodyPr>
          <a:lstStyle/>
          <a:p>
            <a:pPr>
              <a:lnSpc>
                <a:spcPct val="120000"/>
              </a:lnSpc>
            </a:pPr>
            <a:r>
              <a:rPr lang="en-GB" dirty="0">
                <a:solidFill>
                  <a:srgbClr val="002060"/>
                </a:solidFill>
              </a:rPr>
              <a:t>The world-wide financial crisis of the last decade has triggered lots of changes …</a:t>
            </a:r>
            <a:br>
              <a:rPr lang="en-GB" dirty="0">
                <a:solidFill>
                  <a:srgbClr val="002060"/>
                </a:solidFill>
              </a:rPr>
            </a:br>
            <a:r>
              <a:rPr lang="en-GB" dirty="0">
                <a:solidFill>
                  <a:srgbClr val="002060"/>
                </a:solidFill>
              </a:rPr>
              <a:t>… simultaneously accompanied by radical developments impossible to predict!</a:t>
            </a:r>
          </a:p>
        </p:txBody>
      </p:sp>
    </p:spTree>
    <p:extLst>
      <p:ext uri="{BB962C8B-B14F-4D97-AF65-F5344CB8AC3E}">
        <p14:creationId xmlns:p14="http://schemas.microsoft.com/office/powerpoint/2010/main" val="228303385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1396" y="237673"/>
            <a:ext cx="8488908" cy="830263"/>
          </a:xfrm>
        </p:spPr>
        <p:txBody>
          <a:bodyPr/>
          <a:lstStyle/>
          <a:p>
            <a:r>
              <a:rPr lang="en-GB" altLang="de-DE" sz="2400" dirty="0"/>
              <a:t>The Banking Union</a:t>
            </a:r>
            <a:br>
              <a:rPr lang="en-GB" altLang="de-DE" sz="2400" dirty="0"/>
            </a:br>
            <a:r>
              <a:rPr lang="en-GB" altLang="de-DE" sz="2000" dirty="0"/>
              <a:t>to complete the European Economic and Currency Union</a:t>
            </a:r>
            <a:endParaRPr lang="en-GB" altLang="de-DE" sz="2400" dirty="0"/>
          </a:p>
        </p:txBody>
      </p:sp>
      <p:sp>
        <p:nvSpPr>
          <p:cNvPr id="35" name="Rectangle 34"/>
          <p:cNvSpPr/>
          <p:nvPr/>
        </p:nvSpPr>
        <p:spPr>
          <a:xfrm>
            <a:off x="646114" y="2152326"/>
            <a:ext cx="3500129" cy="647700"/>
          </a:xfrm>
          <a:prstGeom prst="rect">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Single Supervisory Mechanism for banks (SSM)</a:t>
            </a:r>
          </a:p>
        </p:txBody>
      </p:sp>
      <p:sp>
        <p:nvSpPr>
          <p:cNvPr id="36" name="Rectangle 35"/>
          <p:cNvSpPr/>
          <p:nvPr/>
        </p:nvSpPr>
        <p:spPr>
          <a:xfrm>
            <a:off x="4548215" y="2152326"/>
            <a:ext cx="2291624" cy="647700"/>
          </a:xfrm>
          <a:prstGeom prst="rect">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Single Resolution Mechanism (SRM)</a:t>
            </a:r>
          </a:p>
        </p:txBody>
      </p:sp>
      <p:sp>
        <p:nvSpPr>
          <p:cNvPr id="37" name="Rectangle 36"/>
          <p:cNvSpPr/>
          <p:nvPr/>
        </p:nvSpPr>
        <p:spPr>
          <a:xfrm>
            <a:off x="7259738" y="2152325"/>
            <a:ext cx="1938858" cy="948237"/>
          </a:xfrm>
          <a:prstGeom prst="rect">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Harmonised Deposit Guarantee / Insurance System </a:t>
            </a:r>
          </a:p>
        </p:txBody>
      </p:sp>
      <p:sp>
        <p:nvSpPr>
          <p:cNvPr id="40" name="Rectangle 39"/>
          <p:cNvSpPr/>
          <p:nvPr/>
        </p:nvSpPr>
        <p:spPr>
          <a:xfrm>
            <a:off x="631826" y="2800027"/>
            <a:ext cx="3517093" cy="2293109"/>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171450" indent="-171450">
              <a:spcBef>
                <a:spcPts val="200"/>
              </a:spcBef>
              <a:buClr>
                <a:schemeClr val="tx2"/>
              </a:buClr>
              <a:buFont typeface="Wingdings" pitchFamily="2" charset="2"/>
              <a:buChar char="§"/>
              <a:defRPr/>
            </a:pPr>
            <a:r>
              <a:rPr lang="en-GB" sz="1200" b="0" dirty="0">
                <a:solidFill>
                  <a:schemeClr val="tx1"/>
                </a:solidFill>
              </a:rPr>
              <a:t>Establishing a Single Supervisory Mechanism</a:t>
            </a:r>
          </a:p>
          <a:p>
            <a:pPr marL="171450" indent="-171450">
              <a:spcBef>
                <a:spcPts val="200"/>
              </a:spcBef>
              <a:buClr>
                <a:schemeClr val="tx2"/>
              </a:buClr>
              <a:buFont typeface="Wingdings" pitchFamily="2" charset="2"/>
              <a:buChar char="§"/>
              <a:defRPr/>
            </a:pPr>
            <a:r>
              <a:rPr lang="en-GB" sz="1200" b="0" dirty="0">
                <a:solidFill>
                  <a:schemeClr val="tx1"/>
                </a:solidFill>
              </a:rPr>
              <a:t>Systemically Important Banks: direct supervision by ECB assisted by NCAs (since Nov. 4, 2014)</a:t>
            </a:r>
          </a:p>
          <a:p>
            <a:pPr marL="171450" indent="-171450">
              <a:spcBef>
                <a:spcPts val="200"/>
              </a:spcBef>
              <a:buClr>
                <a:schemeClr val="tx2"/>
              </a:buClr>
              <a:buFont typeface="Wingdings" pitchFamily="2" charset="2"/>
              <a:buChar char="§"/>
              <a:defRPr/>
            </a:pPr>
            <a:r>
              <a:rPr lang="en-GB" sz="1200" b="0" dirty="0">
                <a:solidFill>
                  <a:schemeClr val="tx1"/>
                </a:solidFill>
              </a:rPr>
              <a:t>Less Important Banks: supervision by NCAs; crucial decisions have to be communicated to ECB</a:t>
            </a:r>
          </a:p>
          <a:p>
            <a:pPr marL="171450" indent="-171450">
              <a:spcBef>
                <a:spcPts val="200"/>
              </a:spcBef>
              <a:buClr>
                <a:schemeClr val="tx2"/>
              </a:buClr>
              <a:buFont typeface="Wingdings" pitchFamily="2" charset="2"/>
              <a:buChar char="§"/>
              <a:defRPr/>
            </a:pPr>
            <a:r>
              <a:rPr lang="en-GB" sz="1200" b="0" dirty="0">
                <a:solidFill>
                  <a:schemeClr val="tx1"/>
                </a:solidFill>
              </a:rPr>
              <a:t>Comprehensive assessment of Systemically Important Banks in 2014: Supervisory Risk Assessment; Asset Quality Review (AQR); Stress Testing</a:t>
            </a:r>
          </a:p>
          <a:p>
            <a:pPr marL="171450" indent="-171450">
              <a:spcBef>
                <a:spcPts val="200"/>
              </a:spcBef>
              <a:buClr>
                <a:schemeClr val="tx2"/>
              </a:buClr>
              <a:buFont typeface="Wingdings" pitchFamily="2" charset="2"/>
              <a:buChar char="§"/>
              <a:defRPr/>
            </a:pPr>
            <a:endParaRPr lang="en-GB" sz="1200" b="0" dirty="0">
              <a:solidFill>
                <a:schemeClr val="tx1"/>
              </a:solidFill>
            </a:endParaRPr>
          </a:p>
          <a:p>
            <a:pPr marL="171450" indent="-171450">
              <a:spcBef>
                <a:spcPts val="200"/>
              </a:spcBef>
              <a:buClr>
                <a:schemeClr val="tx2"/>
              </a:buClr>
              <a:buFont typeface="Wingdings" pitchFamily="2" charset="2"/>
              <a:buChar char="§"/>
              <a:defRPr/>
            </a:pPr>
            <a:endParaRPr lang="en-GB" sz="1200" b="0" i="1" dirty="0">
              <a:solidFill>
                <a:schemeClr val="tx1"/>
              </a:solidFill>
            </a:endParaRPr>
          </a:p>
          <a:p>
            <a:pPr>
              <a:spcBef>
                <a:spcPts val="200"/>
              </a:spcBef>
              <a:defRPr/>
            </a:pPr>
            <a:endParaRPr lang="en-GB" sz="1200" b="0" dirty="0">
              <a:solidFill>
                <a:schemeClr val="tx1"/>
              </a:solidFill>
            </a:endParaRPr>
          </a:p>
        </p:txBody>
      </p:sp>
      <p:sp>
        <p:nvSpPr>
          <p:cNvPr id="41" name="Rectangle 40"/>
          <p:cNvSpPr/>
          <p:nvPr/>
        </p:nvSpPr>
        <p:spPr>
          <a:xfrm>
            <a:off x="4535520" y="2800027"/>
            <a:ext cx="2302017" cy="2293109"/>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171450" indent="-171450">
              <a:spcBef>
                <a:spcPts val="200"/>
              </a:spcBef>
              <a:buClr>
                <a:schemeClr val="tx2"/>
              </a:buClr>
              <a:buFont typeface="Wingdings" pitchFamily="2" charset="2"/>
              <a:buChar char="§"/>
              <a:defRPr/>
            </a:pPr>
            <a:r>
              <a:rPr lang="en-GB" sz="1200" b="0" dirty="0">
                <a:solidFill>
                  <a:schemeClr val="tx1"/>
                </a:solidFill>
              </a:rPr>
              <a:t>Single Resolution </a:t>
            </a:r>
            <a:r>
              <a:rPr lang="en-GB" sz="1200" b="0" dirty="0" err="1">
                <a:solidFill>
                  <a:schemeClr val="tx1"/>
                </a:solidFill>
              </a:rPr>
              <a:t>Mecha-nism</a:t>
            </a:r>
            <a:r>
              <a:rPr lang="en-GB" sz="1200" b="0" dirty="0">
                <a:solidFill>
                  <a:schemeClr val="tx1"/>
                </a:solidFill>
              </a:rPr>
              <a:t> shall enable the </a:t>
            </a:r>
            <a:r>
              <a:rPr lang="en-GB" sz="1200" b="0" dirty="0" err="1">
                <a:solidFill>
                  <a:schemeClr val="tx1"/>
                </a:solidFill>
              </a:rPr>
              <a:t>struc-tured</a:t>
            </a:r>
            <a:r>
              <a:rPr lang="en-GB" sz="1200" b="0" dirty="0">
                <a:solidFill>
                  <a:schemeClr val="tx1"/>
                </a:solidFill>
              </a:rPr>
              <a:t> resolution of (</a:t>
            </a:r>
            <a:r>
              <a:rPr lang="en-GB" sz="1200" b="0" dirty="0" err="1">
                <a:solidFill>
                  <a:schemeClr val="tx1"/>
                </a:solidFill>
              </a:rPr>
              <a:t>espe-cially</a:t>
            </a:r>
            <a:r>
              <a:rPr lang="en-GB" sz="1200" b="0" dirty="0">
                <a:solidFill>
                  <a:schemeClr val="tx1"/>
                </a:solidFill>
              </a:rPr>
              <a:t> internationally active) banks</a:t>
            </a:r>
          </a:p>
          <a:p>
            <a:pPr marL="171450" indent="-171450">
              <a:spcBef>
                <a:spcPts val="200"/>
              </a:spcBef>
              <a:buClr>
                <a:schemeClr val="tx2"/>
              </a:buClr>
              <a:buFont typeface="Wingdings" pitchFamily="2" charset="2"/>
              <a:buChar char="§"/>
              <a:defRPr/>
            </a:pPr>
            <a:r>
              <a:rPr lang="en-GB" sz="1200" b="0" dirty="0">
                <a:solidFill>
                  <a:schemeClr val="tx1"/>
                </a:solidFill>
              </a:rPr>
              <a:t>Financing the resolution by a common Resolution Fund sponsored by contributions of banks</a:t>
            </a:r>
          </a:p>
          <a:p>
            <a:pPr marL="171450" indent="-171450">
              <a:spcBef>
                <a:spcPts val="200"/>
              </a:spcBef>
              <a:buClr>
                <a:schemeClr val="tx2"/>
              </a:buClr>
              <a:buFont typeface="Wingdings" pitchFamily="2" charset="2"/>
              <a:buChar char="§"/>
              <a:defRPr/>
            </a:pPr>
            <a:r>
              <a:rPr lang="en-GB" sz="1200" b="0" dirty="0">
                <a:solidFill>
                  <a:schemeClr val="tx1"/>
                </a:solidFill>
              </a:rPr>
              <a:t>In force: since 2015</a:t>
            </a:r>
          </a:p>
        </p:txBody>
      </p:sp>
      <p:sp>
        <p:nvSpPr>
          <p:cNvPr id="42" name="Rectangle 41"/>
          <p:cNvSpPr/>
          <p:nvPr/>
        </p:nvSpPr>
        <p:spPr>
          <a:xfrm>
            <a:off x="7245450" y="3100564"/>
            <a:ext cx="1949351" cy="2012308"/>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171450" indent="-171450">
              <a:spcBef>
                <a:spcPts val="200"/>
              </a:spcBef>
              <a:buClr>
                <a:schemeClr val="tx2"/>
              </a:buClr>
              <a:buFont typeface="Wingdings" pitchFamily="2" charset="2"/>
              <a:buChar char="§"/>
              <a:defRPr/>
            </a:pPr>
            <a:r>
              <a:rPr lang="en-GB" sz="1200" b="0" dirty="0">
                <a:solidFill>
                  <a:schemeClr val="tx1"/>
                </a:solidFill>
              </a:rPr>
              <a:t>Aim is to improve the protection of depositors (natural persons)</a:t>
            </a:r>
          </a:p>
          <a:p>
            <a:pPr marL="171450" indent="-171450">
              <a:spcBef>
                <a:spcPts val="200"/>
              </a:spcBef>
              <a:buClr>
                <a:schemeClr val="tx2"/>
              </a:buClr>
              <a:buFont typeface="Wingdings" pitchFamily="2" charset="2"/>
              <a:buChar char="§"/>
              <a:defRPr/>
            </a:pPr>
            <a:endParaRPr lang="en-GB" sz="1200" b="0" dirty="0">
              <a:solidFill>
                <a:schemeClr val="tx1"/>
              </a:solidFill>
            </a:endParaRPr>
          </a:p>
          <a:p>
            <a:pPr marL="171450" indent="-171450">
              <a:spcBef>
                <a:spcPts val="200"/>
              </a:spcBef>
              <a:buClr>
                <a:schemeClr val="tx2"/>
              </a:buClr>
              <a:buFont typeface="Wingdings" pitchFamily="2" charset="2"/>
              <a:buChar char="§"/>
              <a:defRPr/>
            </a:pPr>
            <a:endParaRPr lang="en-GB" sz="1200" b="0" dirty="0">
              <a:solidFill>
                <a:schemeClr val="tx1"/>
              </a:solidFill>
            </a:endParaRPr>
          </a:p>
        </p:txBody>
      </p:sp>
      <p:cxnSp>
        <p:nvCxnSpPr>
          <p:cNvPr id="32777" name="Elbow Connector 7"/>
          <p:cNvCxnSpPr>
            <a:cxnSpLocks noChangeShapeType="1"/>
            <a:stCxn id="38" idx="2"/>
            <a:endCxn id="35" idx="0"/>
          </p:cNvCxnSpPr>
          <p:nvPr/>
        </p:nvCxnSpPr>
        <p:spPr bwMode="auto">
          <a:xfrm rot="5400000">
            <a:off x="3605589" y="653992"/>
            <a:ext cx="288925" cy="2707743"/>
          </a:xfrm>
          <a:prstGeom prst="bentConnector3">
            <a:avLst>
              <a:gd name="adj1" fmla="val 50000"/>
            </a:avLst>
          </a:prstGeom>
          <a:noFill/>
          <a:ln w="63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78" name="Elbow Connector 11"/>
          <p:cNvCxnSpPr>
            <a:cxnSpLocks noChangeShapeType="1"/>
            <a:stCxn id="38" idx="2"/>
            <a:endCxn id="37" idx="0"/>
          </p:cNvCxnSpPr>
          <p:nvPr/>
        </p:nvCxnSpPr>
        <p:spPr bwMode="auto">
          <a:xfrm rot="16200000" flipH="1">
            <a:off x="6522082" y="445240"/>
            <a:ext cx="288924" cy="3125245"/>
          </a:xfrm>
          <a:prstGeom prst="bentConnector3">
            <a:avLst>
              <a:gd name="adj1" fmla="val 50000"/>
            </a:avLst>
          </a:prstGeom>
          <a:noFill/>
          <a:ln w="63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8" name="Rectangle 37"/>
          <p:cNvSpPr/>
          <p:nvPr/>
        </p:nvSpPr>
        <p:spPr>
          <a:xfrm>
            <a:off x="3844241" y="1215701"/>
            <a:ext cx="2519362" cy="6477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t>Banking Union</a:t>
            </a:r>
          </a:p>
        </p:txBody>
      </p:sp>
      <p:sp>
        <p:nvSpPr>
          <p:cNvPr id="32780" name="TextBox 3"/>
          <p:cNvSpPr txBox="1">
            <a:spLocks noChangeArrowheads="1"/>
          </p:cNvSpPr>
          <p:nvPr/>
        </p:nvSpPr>
        <p:spPr bwMode="auto">
          <a:xfrm>
            <a:off x="587375" y="5104814"/>
            <a:ext cx="87328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FF0000"/>
                </a:solidFill>
                <a:latin typeface="Arial" panose="020B0604020202020204" pitchFamily="34" charset="0"/>
              </a:defRPr>
            </a:lvl1pPr>
            <a:lvl2pPr marL="742950" indent="-285750">
              <a:defRPr b="1">
                <a:solidFill>
                  <a:srgbClr val="FF0000"/>
                </a:solidFill>
                <a:latin typeface="Arial" panose="020B0604020202020204" pitchFamily="34" charset="0"/>
              </a:defRPr>
            </a:lvl2pPr>
            <a:lvl3pPr marL="1143000" indent="-228600">
              <a:defRPr b="1">
                <a:solidFill>
                  <a:srgbClr val="FF0000"/>
                </a:solidFill>
                <a:latin typeface="Arial" panose="020B0604020202020204" pitchFamily="34" charset="0"/>
              </a:defRPr>
            </a:lvl3pPr>
            <a:lvl4pPr marL="1600200" indent="-228600">
              <a:defRPr b="1">
                <a:solidFill>
                  <a:srgbClr val="FF0000"/>
                </a:solidFill>
                <a:latin typeface="Arial" panose="020B0604020202020204" pitchFamily="34" charset="0"/>
              </a:defRPr>
            </a:lvl4pPr>
            <a:lvl5pPr marL="2057400" indent="-228600">
              <a:defRPr b="1">
                <a:solidFill>
                  <a:srgbClr val="FF0000"/>
                </a:solidFill>
                <a:latin typeface="Arial" panose="020B0604020202020204" pitchFamily="34" charset="0"/>
              </a:defRPr>
            </a:lvl5pPr>
            <a:lvl6pPr marL="2514600" indent="-228600" algn="r" eaLnBrk="0" fontAlgn="base" hangingPunct="0">
              <a:spcBef>
                <a:spcPct val="0"/>
              </a:spcBef>
              <a:spcAft>
                <a:spcPct val="0"/>
              </a:spcAft>
              <a:defRPr b="1">
                <a:solidFill>
                  <a:srgbClr val="FF0000"/>
                </a:solidFill>
                <a:latin typeface="Arial" panose="020B0604020202020204" pitchFamily="34" charset="0"/>
              </a:defRPr>
            </a:lvl6pPr>
            <a:lvl7pPr marL="2971800" indent="-228600" algn="r" eaLnBrk="0" fontAlgn="base" hangingPunct="0">
              <a:spcBef>
                <a:spcPct val="0"/>
              </a:spcBef>
              <a:spcAft>
                <a:spcPct val="0"/>
              </a:spcAft>
              <a:defRPr b="1">
                <a:solidFill>
                  <a:srgbClr val="FF0000"/>
                </a:solidFill>
                <a:latin typeface="Arial" panose="020B0604020202020204" pitchFamily="34" charset="0"/>
              </a:defRPr>
            </a:lvl7pPr>
            <a:lvl8pPr marL="3429000" indent="-228600" algn="r" eaLnBrk="0" fontAlgn="base" hangingPunct="0">
              <a:spcBef>
                <a:spcPct val="0"/>
              </a:spcBef>
              <a:spcAft>
                <a:spcPct val="0"/>
              </a:spcAft>
              <a:defRPr b="1">
                <a:solidFill>
                  <a:srgbClr val="FF0000"/>
                </a:solidFill>
                <a:latin typeface="Arial" panose="020B0604020202020204" pitchFamily="34" charset="0"/>
              </a:defRPr>
            </a:lvl8pPr>
            <a:lvl9pPr marL="3886200" indent="-228600" algn="r" eaLnBrk="0" fontAlgn="base" hangingPunct="0">
              <a:spcBef>
                <a:spcPct val="0"/>
              </a:spcBef>
              <a:spcAft>
                <a:spcPct val="0"/>
              </a:spcAft>
              <a:defRPr b="1">
                <a:solidFill>
                  <a:srgbClr val="FF0000"/>
                </a:solidFill>
                <a:latin typeface="Arial" panose="020B0604020202020204" pitchFamily="34" charset="0"/>
              </a:defRPr>
            </a:lvl9pPr>
          </a:lstStyle>
          <a:p>
            <a:pPr algn="l"/>
            <a:r>
              <a:rPr lang="en-GB" altLang="de-DE" sz="1100" b="0" dirty="0">
                <a:solidFill>
                  <a:schemeClr val="tx1"/>
                </a:solidFill>
              </a:rPr>
              <a:t>The „Single Rule Book“ has been mentioned frequently as another pillar of  the Banking Union. It is considered to be „the sum of all rules composing the legal framework for the concession, supervision and resolution of banks in Europe.“ It comprises the CRR and the CRD IV (implementation in Austria by Banking Act and many other laws) as well as all Binding Regulatory and Implementation Standards published by the European Banking Authority (EBA) and the Bank Recovery and Resolution Directive (BRRD).</a:t>
            </a:r>
          </a:p>
          <a:p>
            <a:pPr algn="l"/>
            <a:endParaRPr lang="en-GB" altLang="de-DE" sz="1100" b="0" dirty="0">
              <a:solidFill>
                <a:schemeClr val="tx1"/>
              </a:solidFill>
            </a:endParaRPr>
          </a:p>
          <a:p>
            <a:pPr algn="l"/>
            <a:r>
              <a:rPr lang="en-GB" altLang="de-DE" sz="1100" b="0" dirty="0">
                <a:solidFill>
                  <a:schemeClr val="tx1"/>
                </a:solidFill>
              </a:rPr>
              <a:t>The aim of the Single Rule Book is to establish high common standards for the regulation and supervision of banks in all EU member states without favouring domestic market participants over international.“ (</a:t>
            </a:r>
            <a:r>
              <a:rPr lang="en-GB" altLang="de-DE" sz="1100" b="0" dirty="0" err="1">
                <a:solidFill>
                  <a:schemeClr val="tx1"/>
                </a:solidFill>
              </a:rPr>
              <a:t>OeNB</a:t>
            </a:r>
            <a:r>
              <a:rPr lang="en-GB" altLang="de-DE" sz="1100" b="0" dirty="0">
                <a:solidFill>
                  <a:schemeClr val="tx1"/>
                </a:solidFill>
              </a:rPr>
              <a:t>)</a:t>
            </a:r>
          </a:p>
        </p:txBody>
      </p:sp>
      <p:cxnSp>
        <p:nvCxnSpPr>
          <p:cNvPr id="32781" name="Gewinkelte Verbindung 17"/>
          <p:cNvCxnSpPr>
            <a:cxnSpLocks noChangeShapeType="1"/>
            <a:stCxn id="38" idx="2"/>
            <a:endCxn id="36" idx="0"/>
          </p:cNvCxnSpPr>
          <p:nvPr/>
        </p:nvCxnSpPr>
        <p:spPr bwMode="auto">
          <a:xfrm rot="16200000" flipH="1">
            <a:off x="5254512" y="1712810"/>
            <a:ext cx="288925" cy="590105"/>
          </a:xfrm>
          <a:prstGeom prst="bentConnector3">
            <a:avLst>
              <a:gd name="adj1" fmla="val 50000"/>
            </a:avLst>
          </a:prstGeom>
          <a:noFill/>
          <a:ln w="63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84" name="Text Box 4"/>
          <p:cNvSpPr txBox="1">
            <a:spLocks noChangeArrowheads="1"/>
          </p:cNvSpPr>
          <p:nvPr/>
        </p:nvSpPr>
        <p:spPr bwMode="auto">
          <a:xfrm>
            <a:off x="7855235" y="6596390"/>
            <a:ext cx="17653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rgbClr val="FF0000"/>
                </a:solidFill>
                <a:latin typeface="Arial" panose="020B0604020202020204" pitchFamily="34" charset="0"/>
              </a:defRPr>
            </a:lvl1pPr>
            <a:lvl2pPr marL="742950" indent="-285750">
              <a:defRPr b="1">
                <a:solidFill>
                  <a:srgbClr val="FF0000"/>
                </a:solidFill>
                <a:latin typeface="Arial" panose="020B0604020202020204" pitchFamily="34" charset="0"/>
              </a:defRPr>
            </a:lvl2pPr>
            <a:lvl3pPr marL="1143000" indent="-228600">
              <a:defRPr b="1">
                <a:solidFill>
                  <a:srgbClr val="FF0000"/>
                </a:solidFill>
                <a:latin typeface="Arial" panose="020B0604020202020204" pitchFamily="34" charset="0"/>
              </a:defRPr>
            </a:lvl3pPr>
            <a:lvl4pPr marL="1600200" indent="-228600">
              <a:defRPr b="1">
                <a:solidFill>
                  <a:srgbClr val="FF0000"/>
                </a:solidFill>
                <a:latin typeface="Arial" panose="020B0604020202020204" pitchFamily="34" charset="0"/>
              </a:defRPr>
            </a:lvl4pPr>
            <a:lvl5pPr marL="2057400" indent="-228600">
              <a:defRPr b="1">
                <a:solidFill>
                  <a:srgbClr val="FF0000"/>
                </a:solidFill>
                <a:latin typeface="Arial" panose="020B0604020202020204" pitchFamily="34" charset="0"/>
              </a:defRPr>
            </a:lvl5pPr>
            <a:lvl6pPr marL="2514600" indent="-228600" algn="r" eaLnBrk="0" fontAlgn="base" hangingPunct="0">
              <a:spcBef>
                <a:spcPct val="0"/>
              </a:spcBef>
              <a:spcAft>
                <a:spcPct val="0"/>
              </a:spcAft>
              <a:defRPr b="1">
                <a:solidFill>
                  <a:srgbClr val="FF0000"/>
                </a:solidFill>
                <a:latin typeface="Arial" panose="020B0604020202020204" pitchFamily="34" charset="0"/>
              </a:defRPr>
            </a:lvl6pPr>
            <a:lvl7pPr marL="2971800" indent="-228600" algn="r" eaLnBrk="0" fontAlgn="base" hangingPunct="0">
              <a:spcBef>
                <a:spcPct val="0"/>
              </a:spcBef>
              <a:spcAft>
                <a:spcPct val="0"/>
              </a:spcAft>
              <a:defRPr b="1">
                <a:solidFill>
                  <a:srgbClr val="FF0000"/>
                </a:solidFill>
                <a:latin typeface="Arial" panose="020B0604020202020204" pitchFamily="34" charset="0"/>
              </a:defRPr>
            </a:lvl7pPr>
            <a:lvl8pPr marL="3429000" indent="-228600" algn="r" eaLnBrk="0" fontAlgn="base" hangingPunct="0">
              <a:spcBef>
                <a:spcPct val="0"/>
              </a:spcBef>
              <a:spcAft>
                <a:spcPct val="0"/>
              </a:spcAft>
              <a:defRPr b="1">
                <a:solidFill>
                  <a:srgbClr val="FF0000"/>
                </a:solidFill>
                <a:latin typeface="Arial" panose="020B0604020202020204" pitchFamily="34" charset="0"/>
              </a:defRPr>
            </a:lvl8pPr>
            <a:lvl9pPr marL="3886200" indent="-228600" algn="r" eaLnBrk="0" fontAlgn="base" hangingPunct="0">
              <a:spcBef>
                <a:spcPct val="0"/>
              </a:spcBef>
              <a:spcAft>
                <a:spcPct val="0"/>
              </a:spcAft>
              <a:defRPr b="1">
                <a:solidFill>
                  <a:srgbClr val="FF0000"/>
                </a:solidFill>
                <a:latin typeface="Arial" panose="020B0604020202020204" pitchFamily="34" charset="0"/>
              </a:defRPr>
            </a:lvl9pPr>
          </a:lstStyle>
          <a:p>
            <a:pPr algn="r">
              <a:spcBef>
                <a:spcPct val="50000"/>
              </a:spcBef>
            </a:pPr>
            <a:r>
              <a:rPr lang="de-DE" altLang="de-DE" sz="1100" b="0" dirty="0">
                <a:solidFill>
                  <a:srgbClr val="000066"/>
                </a:solidFill>
                <a:cs typeface="Arial" panose="020B0604020202020204" pitchFamily="34" charset="0"/>
              </a:rPr>
              <a:t>Source: EY (2014)</a:t>
            </a:r>
          </a:p>
        </p:txBody>
      </p:sp>
    </p:spTree>
    <p:extLst>
      <p:ext uri="{BB962C8B-B14F-4D97-AF65-F5344CB8AC3E}">
        <p14:creationId xmlns:p14="http://schemas.microsoft.com/office/powerpoint/2010/main" val="397575509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50099-A5D0-46FF-8E96-5C367BD79337}"/>
              </a:ext>
            </a:extLst>
          </p:cNvPr>
          <p:cNvSpPr>
            <a:spLocks noGrp="1"/>
          </p:cNvSpPr>
          <p:nvPr>
            <p:ph type="title"/>
          </p:nvPr>
        </p:nvSpPr>
        <p:spPr>
          <a:xfrm>
            <a:off x="519113" y="275770"/>
            <a:ext cx="8566830" cy="787400"/>
          </a:xfrm>
        </p:spPr>
        <p:txBody>
          <a:bodyPr/>
          <a:lstStyle/>
          <a:p>
            <a:r>
              <a:rPr lang="en-GB" sz="2400" dirty="0"/>
              <a:t>The Capital Markets Union</a:t>
            </a:r>
            <a:br>
              <a:rPr lang="en-GB" sz="2400" dirty="0"/>
            </a:br>
            <a:r>
              <a:rPr lang="en-GB" sz="2000" dirty="0"/>
              <a:t>to create a single European market for corporate funding</a:t>
            </a:r>
            <a:endParaRPr lang="en-GB" sz="2400" dirty="0"/>
          </a:p>
        </p:txBody>
      </p:sp>
      <p:sp>
        <p:nvSpPr>
          <p:cNvPr id="3" name="Inhaltsplatzhalter 2">
            <a:extLst>
              <a:ext uri="{FF2B5EF4-FFF2-40B4-BE49-F238E27FC236}">
                <a16:creationId xmlns:a16="http://schemas.microsoft.com/office/drawing/2014/main" id="{EFFEBE53-AE31-46E8-B1CC-222A487A1617}"/>
              </a:ext>
            </a:extLst>
          </p:cNvPr>
          <p:cNvSpPr>
            <a:spLocks noGrp="1"/>
          </p:cNvSpPr>
          <p:nvPr>
            <p:ph idx="1"/>
          </p:nvPr>
        </p:nvSpPr>
        <p:spPr>
          <a:xfrm>
            <a:off x="536575" y="1198563"/>
            <a:ext cx="8868682" cy="5067300"/>
          </a:xfrm>
        </p:spPr>
        <p:txBody>
          <a:bodyPr/>
          <a:lstStyle/>
          <a:p>
            <a:pPr>
              <a:lnSpc>
                <a:spcPct val="110000"/>
              </a:lnSpc>
              <a:spcBef>
                <a:spcPts val="600"/>
              </a:spcBef>
            </a:pPr>
            <a:r>
              <a:rPr lang="en-GB"/>
              <a:t>Initiative to create a genuine EU-wide domestic capital  market</a:t>
            </a:r>
          </a:p>
          <a:p>
            <a:pPr lvl="1">
              <a:lnSpc>
                <a:spcPct val="110000"/>
              </a:lnSpc>
              <a:spcBef>
                <a:spcPts val="600"/>
              </a:spcBef>
            </a:pPr>
            <a:r>
              <a:rPr lang="en-GB"/>
              <a:t>i.e. to better integrate the individual capital markets of the EU-MS</a:t>
            </a:r>
          </a:p>
          <a:p>
            <a:pPr>
              <a:lnSpc>
                <a:spcPct val="110000"/>
              </a:lnSpc>
              <a:spcBef>
                <a:spcPts val="600"/>
              </a:spcBef>
            </a:pPr>
            <a:r>
              <a:rPr lang="en-GB"/>
              <a:t>Capital markets union action plan</a:t>
            </a:r>
          </a:p>
          <a:p>
            <a:pPr lvl="1">
              <a:lnSpc>
                <a:spcPct val="110000"/>
              </a:lnSpc>
              <a:spcBef>
                <a:spcPts val="600"/>
              </a:spcBef>
            </a:pPr>
            <a:r>
              <a:rPr lang="en-GB"/>
              <a:t>Financing for innovation, start-ups and non-listed companies</a:t>
            </a:r>
          </a:p>
          <a:p>
            <a:pPr lvl="1">
              <a:lnSpc>
                <a:spcPct val="110000"/>
              </a:lnSpc>
              <a:spcBef>
                <a:spcPts val="600"/>
              </a:spcBef>
            </a:pPr>
            <a:r>
              <a:rPr lang="en-GB"/>
              <a:t>Making it easier for companies to enter and raise capital on public markets</a:t>
            </a:r>
          </a:p>
          <a:p>
            <a:pPr lvl="1">
              <a:lnSpc>
                <a:spcPct val="110000"/>
              </a:lnSpc>
              <a:spcBef>
                <a:spcPts val="600"/>
              </a:spcBef>
            </a:pPr>
            <a:r>
              <a:rPr lang="en-GB"/>
              <a:t>Investing for long term, infrastructure and sustainable investment</a:t>
            </a:r>
          </a:p>
          <a:p>
            <a:pPr lvl="1">
              <a:lnSpc>
                <a:spcPct val="110000"/>
              </a:lnSpc>
              <a:spcBef>
                <a:spcPts val="600"/>
              </a:spcBef>
            </a:pPr>
            <a:r>
              <a:rPr lang="en-GB"/>
              <a:t>Fostering retail investment</a:t>
            </a:r>
          </a:p>
          <a:p>
            <a:pPr lvl="1">
              <a:lnSpc>
                <a:spcPct val="110000"/>
              </a:lnSpc>
              <a:spcBef>
                <a:spcPts val="600"/>
              </a:spcBef>
            </a:pPr>
            <a:r>
              <a:rPr lang="en-GB"/>
              <a:t>Strengthening banking capacity to support the wider economy</a:t>
            </a:r>
          </a:p>
          <a:p>
            <a:pPr lvl="1">
              <a:lnSpc>
                <a:spcPct val="110000"/>
              </a:lnSpc>
              <a:spcBef>
                <a:spcPts val="600"/>
              </a:spcBef>
            </a:pPr>
            <a:r>
              <a:rPr lang="en-GB"/>
              <a:t>Strengthening the capacity of EU capital markets</a:t>
            </a:r>
          </a:p>
          <a:p>
            <a:pPr lvl="1">
              <a:lnSpc>
                <a:spcPct val="110000"/>
              </a:lnSpc>
              <a:spcBef>
                <a:spcPts val="600"/>
              </a:spcBef>
            </a:pPr>
            <a:r>
              <a:rPr lang="en-GB"/>
              <a:t>Facilitating cross-border investment</a:t>
            </a:r>
            <a:endParaRPr lang="en-GB" sz="1600"/>
          </a:p>
        </p:txBody>
      </p:sp>
      <p:sp>
        <p:nvSpPr>
          <p:cNvPr id="7" name="Textfeld 6">
            <a:extLst>
              <a:ext uri="{FF2B5EF4-FFF2-40B4-BE49-F238E27FC236}">
                <a16:creationId xmlns:a16="http://schemas.microsoft.com/office/drawing/2014/main" id="{67EF6B42-1FED-41A0-BC36-BF6F18DDBE7B}"/>
              </a:ext>
            </a:extLst>
          </p:cNvPr>
          <p:cNvSpPr txBox="1"/>
          <p:nvPr/>
        </p:nvSpPr>
        <p:spPr>
          <a:xfrm>
            <a:off x="3387681" y="6619793"/>
            <a:ext cx="6223178" cy="246221"/>
          </a:xfrm>
          <a:prstGeom prst="rect">
            <a:avLst/>
          </a:prstGeom>
          <a:noFill/>
        </p:spPr>
        <p:txBody>
          <a:bodyPr wrap="none" rtlCol="0">
            <a:spAutoFit/>
          </a:bodyPr>
          <a:lstStyle/>
          <a:p>
            <a:pPr algn="r"/>
            <a:r>
              <a:rPr lang="de-AT" sz="1000" b="0" dirty="0">
                <a:solidFill>
                  <a:srgbClr val="004665"/>
                </a:solidFill>
              </a:rPr>
              <a:t>Source: https://ec.europa.eu/info/business-economy-euro/growth-and-investment/capital-markets-union_en</a:t>
            </a:r>
          </a:p>
        </p:txBody>
      </p:sp>
    </p:spTree>
    <p:extLst>
      <p:ext uri="{BB962C8B-B14F-4D97-AF65-F5344CB8AC3E}">
        <p14:creationId xmlns:p14="http://schemas.microsoft.com/office/powerpoint/2010/main" val="132584155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D3535EE-B4B6-4508-80F8-CF3A56E900CE}"/>
              </a:ext>
            </a:extLst>
          </p:cNvPr>
          <p:cNvSpPr>
            <a:spLocks noGrp="1" noChangeArrowheads="1"/>
          </p:cNvSpPr>
          <p:nvPr>
            <p:ph type="title"/>
          </p:nvPr>
        </p:nvSpPr>
        <p:spPr/>
        <p:txBody>
          <a:bodyPr/>
          <a:lstStyle/>
          <a:p>
            <a:r>
              <a:rPr lang="de-DE" altLang="de-DE" sz="2800" dirty="0"/>
              <a:t>Funding </a:t>
            </a:r>
            <a:r>
              <a:rPr lang="de-DE" altLang="de-DE" sz="2800" dirty="0" err="1"/>
              <a:t>entrepreneurs</a:t>
            </a:r>
            <a:r>
              <a:rPr lang="de-DE" altLang="de-DE" sz="2800" dirty="0"/>
              <a:t>: </a:t>
            </a:r>
            <a:r>
              <a:rPr lang="de-DE" altLang="de-DE" sz="2800" dirty="0" err="1"/>
              <a:t>Markets</a:t>
            </a:r>
            <a:r>
              <a:rPr lang="de-DE" altLang="de-DE" sz="2800" dirty="0"/>
              <a:t> </a:t>
            </a:r>
            <a:r>
              <a:rPr lang="de-DE" altLang="de-DE" sz="2800" dirty="0" err="1"/>
              <a:t>or</a:t>
            </a:r>
            <a:r>
              <a:rPr lang="de-DE" altLang="de-DE" sz="2800" dirty="0"/>
              <a:t> Banks ?</a:t>
            </a:r>
          </a:p>
        </p:txBody>
      </p:sp>
      <p:sp>
        <p:nvSpPr>
          <p:cNvPr id="30723" name="Rectangle 3">
            <a:extLst>
              <a:ext uri="{FF2B5EF4-FFF2-40B4-BE49-F238E27FC236}">
                <a16:creationId xmlns:a16="http://schemas.microsoft.com/office/drawing/2014/main" id="{2169A5F0-04BA-4269-AB95-39963EF4FF07}"/>
              </a:ext>
            </a:extLst>
          </p:cNvPr>
          <p:cNvSpPr>
            <a:spLocks noGrp="1" noChangeArrowheads="1"/>
          </p:cNvSpPr>
          <p:nvPr>
            <p:ph idx="1"/>
          </p:nvPr>
        </p:nvSpPr>
        <p:spPr>
          <a:xfrm>
            <a:off x="536576" y="1329190"/>
            <a:ext cx="8665482" cy="4737780"/>
          </a:xfrm>
        </p:spPr>
        <p:txBody>
          <a:bodyPr/>
          <a:lstStyle/>
          <a:p>
            <a:pPr>
              <a:lnSpc>
                <a:spcPct val="125000"/>
              </a:lnSpc>
              <a:spcBef>
                <a:spcPts val="1800"/>
              </a:spcBef>
            </a:pPr>
            <a:r>
              <a:rPr lang="en-GB" altLang="de-DE" dirty="0"/>
              <a:t>A successful entrepreneur searches for opportunities on the market and tries to make use of them!</a:t>
            </a:r>
          </a:p>
          <a:p>
            <a:pPr>
              <a:lnSpc>
                <a:spcPct val="125000"/>
              </a:lnSpc>
              <a:spcBef>
                <a:spcPts val="1800"/>
              </a:spcBef>
            </a:pPr>
            <a:r>
              <a:rPr lang="en-GB" altLang="de-DE" dirty="0"/>
              <a:t>A successful bank searches for risks and tries to manage them by avoiding, limiting, or transferring!</a:t>
            </a:r>
          </a:p>
          <a:p>
            <a:pPr>
              <a:lnSpc>
                <a:spcPct val="125000"/>
              </a:lnSpc>
              <a:spcBef>
                <a:spcPts val="1800"/>
              </a:spcBef>
            </a:pPr>
            <a:endParaRPr lang="en-GB" altLang="de-DE" dirty="0"/>
          </a:p>
          <a:p>
            <a:pPr>
              <a:lnSpc>
                <a:spcPct val="125000"/>
              </a:lnSpc>
              <a:spcBef>
                <a:spcPts val="1800"/>
              </a:spcBef>
            </a:pPr>
            <a:r>
              <a:rPr lang="en-GB" altLang="de-DE" dirty="0"/>
              <a:t>Investors provide equity to companies, banks provide debt!</a:t>
            </a:r>
          </a:p>
          <a:p>
            <a:pPr>
              <a:lnSpc>
                <a:spcPct val="125000"/>
              </a:lnSpc>
              <a:spcBef>
                <a:spcPts val="1800"/>
              </a:spcBef>
            </a:pPr>
            <a:r>
              <a:rPr lang="en-GB" altLang="de-DE" dirty="0"/>
              <a:t>Equity and debt have different return and risk profiles!</a:t>
            </a:r>
          </a:p>
        </p:txBody>
      </p:sp>
    </p:spTree>
    <p:extLst>
      <p:ext uri="{BB962C8B-B14F-4D97-AF65-F5344CB8AC3E}">
        <p14:creationId xmlns:p14="http://schemas.microsoft.com/office/powerpoint/2010/main" val="245431645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06C0B-6C8D-459D-84DC-1CE0EA106D39}"/>
              </a:ext>
            </a:extLst>
          </p:cNvPr>
          <p:cNvSpPr>
            <a:spLocks noGrp="1"/>
          </p:cNvSpPr>
          <p:nvPr>
            <p:ph type="title"/>
          </p:nvPr>
        </p:nvSpPr>
        <p:spPr>
          <a:xfrm>
            <a:off x="519113" y="406400"/>
            <a:ext cx="8653916" cy="584200"/>
          </a:xfrm>
        </p:spPr>
        <p:txBody>
          <a:bodyPr/>
          <a:lstStyle/>
          <a:p>
            <a:r>
              <a:rPr lang="en-GB" sz="2800" dirty="0"/>
              <a:t>Equity vs. Debt – A Structured Comparison</a:t>
            </a:r>
          </a:p>
        </p:txBody>
      </p:sp>
      <p:graphicFrame>
        <p:nvGraphicFramePr>
          <p:cNvPr id="4" name="Inhaltsplatzhalter 3">
            <a:extLst>
              <a:ext uri="{FF2B5EF4-FFF2-40B4-BE49-F238E27FC236}">
                <a16:creationId xmlns:a16="http://schemas.microsoft.com/office/drawing/2014/main" id="{E9EF9BAB-0C42-4DCA-A575-11264014FE06}"/>
              </a:ext>
            </a:extLst>
          </p:cNvPr>
          <p:cNvGraphicFramePr>
            <a:graphicFrameLocks noGrp="1"/>
          </p:cNvGraphicFramePr>
          <p:nvPr>
            <p:ph idx="1"/>
            <p:extLst>
              <p:ext uri="{D42A27DB-BD31-4B8C-83A1-F6EECF244321}">
                <p14:modId xmlns:p14="http://schemas.microsoft.com/office/powerpoint/2010/main" val="1477635261"/>
              </p:ext>
            </p:extLst>
          </p:nvPr>
        </p:nvGraphicFramePr>
        <p:xfrm>
          <a:off x="609598" y="1198563"/>
          <a:ext cx="8636001" cy="5057096"/>
        </p:xfrm>
        <a:graphic>
          <a:graphicData uri="http://schemas.openxmlformats.org/drawingml/2006/table">
            <a:tbl>
              <a:tblPr firstRow="1" bandRow="1">
                <a:tableStyleId>{073A0DAA-6AF3-43AB-8588-CEC1D06C72B9}</a:tableStyleId>
              </a:tblPr>
              <a:tblGrid>
                <a:gridCol w="4441373">
                  <a:extLst>
                    <a:ext uri="{9D8B030D-6E8A-4147-A177-3AD203B41FA5}">
                      <a16:colId xmlns:a16="http://schemas.microsoft.com/office/drawing/2014/main" val="3436125099"/>
                    </a:ext>
                  </a:extLst>
                </a:gridCol>
                <a:gridCol w="2133600">
                  <a:extLst>
                    <a:ext uri="{9D8B030D-6E8A-4147-A177-3AD203B41FA5}">
                      <a16:colId xmlns:a16="http://schemas.microsoft.com/office/drawing/2014/main" val="1604104760"/>
                    </a:ext>
                  </a:extLst>
                </a:gridCol>
                <a:gridCol w="2061028">
                  <a:extLst>
                    <a:ext uri="{9D8B030D-6E8A-4147-A177-3AD203B41FA5}">
                      <a16:colId xmlns:a16="http://schemas.microsoft.com/office/drawing/2014/main" val="2463559136"/>
                    </a:ext>
                  </a:extLst>
                </a:gridCol>
              </a:tblGrid>
              <a:tr h="632137">
                <a:tc>
                  <a:txBody>
                    <a:bodyPr/>
                    <a:lstStyle/>
                    <a:p>
                      <a:r>
                        <a:rPr lang="en-GB" noProof="0" dirty="0"/>
                        <a:t>Criterion</a:t>
                      </a:r>
                    </a:p>
                  </a:txBody>
                  <a:tcPr anchor="ctr">
                    <a:solidFill>
                      <a:srgbClr val="002060"/>
                    </a:solidFill>
                  </a:tcPr>
                </a:tc>
                <a:tc>
                  <a:txBody>
                    <a:bodyPr/>
                    <a:lstStyle/>
                    <a:p>
                      <a:pPr algn="ctr"/>
                      <a:r>
                        <a:rPr lang="en-GB" noProof="0" dirty="0"/>
                        <a:t>Equity</a:t>
                      </a:r>
                    </a:p>
                  </a:txBody>
                  <a:tcPr anchor="ctr">
                    <a:solidFill>
                      <a:srgbClr val="002060"/>
                    </a:solidFill>
                  </a:tcPr>
                </a:tc>
                <a:tc>
                  <a:txBody>
                    <a:bodyPr/>
                    <a:lstStyle/>
                    <a:p>
                      <a:pPr algn="ctr"/>
                      <a:r>
                        <a:rPr lang="en-GB" noProof="0" dirty="0"/>
                        <a:t>Debt</a:t>
                      </a:r>
                    </a:p>
                  </a:txBody>
                  <a:tcPr anchor="ctr">
                    <a:solidFill>
                      <a:srgbClr val="002060"/>
                    </a:solidFill>
                  </a:tcPr>
                </a:tc>
                <a:extLst>
                  <a:ext uri="{0D108BD9-81ED-4DB2-BD59-A6C34878D82A}">
                    <a16:rowId xmlns:a16="http://schemas.microsoft.com/office/drawing/2014/main" val="1951846630"/>
                  </a:ext>
                </a:extLst>
              </a:tr>
              <a:tr h="632137">
                <a:tc>
                  <a:txBody>
                    <a:bodyPr/>
                    <a:lstStyle/>
                    <a:p>
                      <a:r>
                        <a:rPr lang="en-GB" noProof="0" dirty="0"/>
                        <a:t>Liability for corporate debt</a:t>
                      </a:r>
                    </a:p>
                  </a:txBody>
                  <a:tcPr anchor="ctr">
                    <a:solidFill>
                      <a:srgbClr val="9FB4FF"/>
                    </a:solidFill>
                  </a:tcPr>
                </a:tc>
                <a:tc>
                  <a:txBody>
                    <a:bodyPr/>
                    <a:lstStyle/>
                    <a:p>
                      <a:pPr algn="ctr"/>
                      <a:r>
                        <a:rPr lang="en-GB" noProof="0" dirty="0"/>
                        <a:t>YES</a:t>
                      </a:r>
                    </a:p>
                  </a:txBody>
                  <a:tcPr anchor="ctr">
                    <a:solidFill>
                      <a:srgbClr val="9FB4FF"/>
                    </a:solidFill>
                  </a:tcPr>
                </a:tc>
                <a:tc>
                  <a:txBody>
                    <a:bodyPr/>
                    <a:lstStyle/>
                    <a:p>
                      <a:pPr algn="ctr"/>
                      <a:r>
                        <a:rPr lang="en-GB" noProof="0" dirty="0"/>
                        <a:t>NO</a:t>
                      </a:r>
                    </a:p>
                  </a:txBody>
                  <a:tcPr anchor="ctr">
                    <a:solidFill>
                      <a:srgbClr val="9FB4FF"/>
                    </a:solidFill>
                  </a:tcPr>
                </a:tc>
                <a:extLst>
                  <a:ext uri="{0D108BD9-81ED-4DB2-BD59-A6C34878D82A}">
                    <a16:rowId xmlns:a16="http://schemas.microsoft.com/office/drawing/2014/main" val="257708596"/>
                  </a:ext>
                </a:extLst>
              </a:tr>
              <a:tr h="632137">
                <a:tc>
                  <a:txBody>
                    <a:bodyPr/>
                    <a:lstStyle/>
                    <a:p>
                      <a:r>
                        <a:rPr lang="en-GB" noProof="0" dirty="0"/>
                        <a:t>Maturity</a:t>
                      </a:r>
                    </a:p>
                  </a:txBody>
                  <a:tcPr anchor="ctr">
                    <a:solidFill>
                      <a:srgbClr val="CDD8FF"/>
                    </a:solidFill>
                  </a:tcPr>
                </a:tc>
                <a:tc>
                  <a:txBody>
                    <a:bodyPr/>
                    <a:lstStyle/>
                    <a:p>
                      <a:pPr algn="ctr"/>
                      <a:r>
                        <a:rPr lang="en-GB" noProof="0" dirty="0"/>
                        <a:t>NO</a:t>
                      </a:r>
                    </a:p>
                  </a:txBody>
                  <a:tcPr anchor="ctr">
                    <a:solidFill>
                      <a:srgbClr val="CDD8FF"/>
                    </a:solidFill>
                  </a:tcPr>
                </a:tc>
                <a:tc>
                  <a:txBody>
                    <a:bodyPr/>
                    <a:lstStyle/>
                    <a:p>
                      <a:pPr algn="ctr"/>
                      <a:r>
                        <a:rPr lang="en-GB" noProof="0" dirty="0"/>
                        <a:t>YES</a:t>
                      </a:r>
                    </a:p>
                  </a:txBody>
                  <a:tcPr anchor="ctr">
                    <a:solidFill>
                      <a:srgbClr val="CDD8FF"/>
                    </a:solidFill>
                  </a:tcPr>
                </a:tc>
                <a:extLst>
                  <a:ext uri="{0D108BD9-81ED-4DB2-BD59-A6C34878D82A}">
                    <a16:rowId xmlns:a16="http://schemas.microsoft.com/office/drawing/2014/main" val="3758346976"/>
                  </a:ext>
                </a:extLst>
              </a:tr>
              <a:tr h="632137">
                <a:tc>
                  <a:txBody>
                    <a:bodyPr/>
                    <a:lstStyle/>
                    <a:p>
                      <a:r>
                        <a:rPr lang="en-GB" noProof="0" dirty="0"/>
                        <a:t>Repayment agreement</a:t>
                      </a:r>
                    </a:p>
                  </a:txBody>
                  <a:tcPr anchor="ctr">
                    <a:solidFill>
                      <a:srgbClr val="9FB4FF"/>
                    </a:solidFill>
                  </a:tcPr>
                </a:tc>
                <a:tc>
                  <a:txBody>
                    <a:bodyPr/>
                    <a:lstStyle/>
                    <a:p>
                      <a:pPr algn="ctr"/>
                      <a:r>
                        <a:rPr lang="en-GB" noProof="0" dirty="0"/>
                        <a:t>NO</a:t>
                      </a:r>
                    </a:p>
                  </a:txBody>
                  <a:tcPr anchor="ctr">
                    <a:solidFill>
                      <a:srgbClr val="9FB4FF"/>
                    </a:solidFill>
                  </a:tcPr>
                </a:tc>
                <a:tc>
                  <a:txBody>
                    <a:bodyPr/>
                    <a:lstStyle/>
                    <a:p>
                      <a:pPr algn="ctr"/>
                      <a:r>
                        <a:rPr lang="en-GB" noProof="0" dirty="0"/>
                        <a:t>YES</a:t>
                      </a:r>
                    </a:p>
                  </a:txBody>
                  <a:tcPr anchor="ctr">
                    <a:solidFill>
                      <a:srgbClr val="9FB4FF"/>
                    </a:solidFill>
                  </a:tcPr>
                </a:tc>
                <a:extLst>
                  <a:ext uri="{0D108BD9-81ED-4DB2-BD59-A6C34878D82A}">
                    <a16:rowId xmlns:a16="http://schemas.microsoft.com/office/drawing/2014/main" val="2440951402"/>
                  </a:ext>
                </a:extLst>
              </a:tr>
              <a:tr h="632137">
                <a:tc>
                  <a:txBody>
                    <a:bodyPr/>
                    <a:lstStyle/>
                    <a:p>
                      <a:r>
                        <a:rPr lang="en-GB" noProof="0" dirty="0"/>
                        <a:t>Current / regular return</a:t>
                      </a:r>
                    </a:p>
                  </a:txBody>
                  <a:tcPr anchor="ctr">
                    <a:solidFill>
                      <a:srgbClr val="CDD8FF"/>
                    </a:solidFill>
                  </a:tcPr>
                </a:tc>
                <a:tc>
                  <a:txBody>
                    <a:bodyPr/>
                    <a:lstStyle/>
                    <a:p>
                      <a:pPr algn="ctr"/>
                      <a:r>
                        <a:rPr lang="en-GB" noProof="0" dirty="0"/>
                        <a:t>Dividend</a:t>
                      </a:r>
                    </a:p>
                  </a:txBody>
                  <a:tcPr anchor="ctr">
                    <a:solidFill>
                      <a:srgbClr val="CDD8FF"/>
                    </a:solidFill>
                  </a:tcPr>
                </a:tc>
                <a:tc>
                  <a:txBody>
                    <a:bodyPr/>
                    <a:lstStyle/>
                    <a:p>
                      <a:pPr algn="ctr"/>
                      <a:r>
                        <a:rPr lang="en-GB" noProof="0" dirty="0"/>
                        <a:t>Interest</a:t>
                      </a:r>
                    </a:p>
                  </a:txBody>
                  <a:tcPr anchor="ctr">
                    <a:solidFill>
                      <a:srgbClr val="CDD8FF"/>
                    </a:solidFill>
                  </a:tcPr>
                </a:tc>
                <a:extLst>
                  <a:ext uri="{0D108BD9-81ED-4DB2-BD59-A6C34878D82A}">
                    <a16:rowId xmlns:a16="http://schemas.microsoft.com/office/drawing/2014/main" val="3833084348"/>
                  </a:ext>
                </a:extLst>
              </a:tr>
              <a:tr h="632137">
                <a:tc>
                  <a:txBody>
                    <a:bodyPr/>
                    <a:lstStyle/>
                    <a:p>
                      <a:r>
                        <a:rPr lang="en-GB" noProof="0" dirty="0"/>
                        <a:t>Participation in substance / value gains</a:t>
                      </a:r>
                    </a:p>
                  </a:txBody>
                  <a:tcPr anchor="ctr">
                    <a:solidFill>
                      <a:srgbClr val="9FB4FF"/>
                    </a:solidFill>
                  </a:tcPr>
                </a:tc>
                <a:tc>
                  <a:txBody>
                    <a:bodyPr/>
                    <a:lstStyle/>
                    <a:p>
                      <a:pPr algn="ctr"/>
                      <a:r>
                        <a:rPr lang="en-GB" noProof="0" dirty="0"/>
                        <a:t>YES</a:t>
                      </a:r>
                    </a:p>
                  </a:txBody>
                  <a:tcPr anchor="ctr">
                    <a:solidFill>
                      <a:srgbClr val="9FB4FF"/>
                    </a:solidFill>
                  </a:tcPr>
                </a:tc>
                <a:tc>
                  <a:txBody>
                    <a:bodyPr/>
                    <a:lstStyle/>
                    <a:p>
                      <a:pPr algn="ctr"/>
                      <a:r>
                        <a:rPr lang="en-GB" noProof="0" dirty="0"/>
                        <a:t>NO</a:t>
                      </a:r>
                    </a:p>
                  </a:txBody>
                  <a:tcPr anchor="ctr">
                    <a:solidFill>
                      <a:srgbClr val="9FB4FF"/>
                    </a:solidFill>
                  </a:tcPr>
                </a:tc>
                <a:extLst>
                  <a:ext uri="{0D108BD9-81ED-4DB2-BD59-A6C34878D82A}">
                    <a16:rowId xmlns:a16="http://schemas.microsoft.com/office/drawing/2014/main" val="3988946540"/>
                  </a:ext>
                </a:extLst>
              </a:tr>
              <a:tr h="632137">
                <a:tc>
                  <a:txBody>
                    <a:bodyPr/>
                    <a:lstStyle/>
                    <a:p>
                      <a:r>
                        <a:rPr lang="en-GB" noProof="0" dirty="0"/>
                        <a:t>Governance / voting rights</a:t>
                      </a:r>
                    </a:p>
                  </a:txBody>
                  <a:tcPr anchor="ctr">
                    <a:solidFill>
                      <a:srgbClr val="CDD8FF"/>
                    </a:solidFill>
                  </a:tcPr>
                </a:tc>
                <a:tc>
                  <a:txBody>
                    <a:bodyPr/>
                    <a:lstStyle/>
                    <a:p>
                      <a:pPr algn="ctr"/>
                      <a:r>
                        <a:rPr lang="en-GB" noProof="0" dirty="0"/>
                        <a:t>YES</a:t>
                      </a:r>
                    </a:p>
                  </a:txBody>
                  <a:tcPr anchor="ctr">
                    <a:solidFill>
                      <a:srgbClr val="CDD8FF"/>
                    </a:solidFill>
                  </a:tcPr>
                </a:tc>
                <a:tc>
                  <a:txBody>
                    <a:bodyPr/>
                    <a:lstStyle/>
                    <a:p>
                      <a:pPr algn="ctr"/>
                      <a:r>
                        <a:rPr lang="en-GB" noProof="0" dirty="0"/>
                        <a:t>NO</a:t>
                      </a:r>
                    </a:p>
                  </a:txBody>
                  <a:tcPr anchor="ctr">
                    <a:solidFill>
                      <a:srgbClr val="CDD8FF"/>
                    </a:solidFill>
                  </a:tcPr>
                </a:tc>
                <a:extLst>
                  <a:ext uri="{0D108BD9-81ED-4DB2-BD59-A6C34878D82A}">
                    <a16:rowId xmlns:a16="http://schemas.microsoft.com/office/drawing/2014/main" val="1836149076"/>
                  </a:ext>
                </a:extLst>
              </a:tr>
              <a:tr h="632137">
                <a:tc>
                  <a:txBody>
                    <a:bodyPr/>
                    <a:lstStyle/>
                    <a:p>
                      <a:r>
                        <a:rPr lang="en-GB" noProof="0" dirty="0"/>
                        <a:t>Taxation of Cost of Capital</a:t>
                      </a:r>
                    </a:p>
                  </a:txBody>
                  <a:tcPr anchor="ctr">
                    <a:solidFill>
                      <a:srgbClr val="9FB4FF"/>
                    </a:solidFill>
                  </a:tcPr>
                </a:tc>
                <a:tc>
                  <a:txBody>
                    <a:bodyPr/>
                    <a:lstStyle/>
                    <a:p>
                      <a:pPr algn="ctr"/>
                      <a:r>
                        <a:rPr lang="en-GB" noProof="0" dirty="0"/>
                        <a:t>After-tax</a:t>
                      </a:r>
                    </a:p>
                  </a:txBody>
                  <a:tcPr anchor="ctr">
                    <a:solidFill>
                      <a:srgbClr val="9FB4FF"/>
                    </a:solidFill>
                  </a:tcPr>
                </a:tc>
                <a:tc>
                  <a:txBody>
                    <a:bodyPr/>
                    <a:lstStyle/>
                    <a:p>
                      <a:pPr algn="ctr"/>
                      <a:r>
                        <a:rPr lang="en-GB" noProof="0" dirty="0"/>
                        <a:t>Pre-tax</a:t>
                      </a:r>
                    </a:p>
                  </a:txBody>
                  <a:tcPr anchor="ctr">
                    <a:solidFill>
                      <a:srgbClr val="9FB4FF"/>
                    </a:solidFill>
                  </a:tcPr>
                </a:tc>
                <a:extLst>
                  <a:ext uri="{0D108BD9-81ED-4DB2-BD59-A6C34878D82A}">
                    <a16:rowId xmlns:a16="http://schemas.microsoft.com/office/drawing/2014/main" val="953138217"/>
                  </a:ext>
                </a:extLst>
              </a:tr>
            </a:tbl>
          </a:graphicData>
        </a:graphic>
      </p:graphicFrame>
    </p:spTree>
    <p:extLst>
      <p:ext uri="{BB962C8B-B14F-4D97-AF65-F5344CB8AC3E}">
        <p14:creationId xmlns:p14="http://schemas.microsoft.com/office/powerpoint/2010/main" val="197133250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31C098D1-878C-46A1-BA91-82FDBEBF6EA1}"/>
              </a:ext>
            </a:extLst>
          </p:cNvPr>
          <p:cNvGrpSpPr/>
          <p:nvPr/>
        </p:nvGrpSpPr>
        <p:grpSpPr>
          <a:xfrm>
            <a:off x="1443038" y="1183823"/>
            <a:ext cx="7723873" cy="5223327"/>
            <a:chOff x="1443038" y="1183823"/>
            <a:chExt cx="7723873" cy="5223327"/>
          </a:xfrm>
        </p:grpSpPr>
        <p:sp>
          <p:nvSpPr>
            <p:cNvPr id="28674" name="Line 6">
              <a:extLst>
                <a:ext uri="{FF2B5EF4-FFF2-40B4-BE49-F238E27FC236}">
                  <a16:creationId xmlns:a16="http://schemas.microsoft.com/office/drawing/2014/main" id="{A5C1D4F6-A786-4254-BDDA-3C4C54FE0EE0}"/>
                </a:ext>
              </a:extLst>
            </p:cNvPr>
            <p:cNvSpPr>
              <a:spLocks noChangeShapeType="1"/>
            </p:cNvSpPr>
            <p:nvPr/>
          </p:nvSpPr>
          <p:spPr bwMode="auto">
            <a:xfrm>
              <a:off x="3470275" y="1438275"/>
              <a:ext cx="0" cy="4968875"/>
            </a:xfrm>
            <a:prstGeom prst="line">
              <a:avLst/>
            </a:prstGeom>
            <a:noFill/>
            <a:ln w="1905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de-AT"/>
            </a:p>
          </p:txBody>
        </p:sp>
        <p:sp>
          <p:nvSpPr>
            <p:cNvPr id="28675" name="Line 7">
              <a:extLst>
                <a:ext uri="{FF2B5EF4-FFF2-40B4-BE49-F238E27FC236}">
                  <a16:creationId xmlns:a16="http://schemas.microsoft.com/office/drawing/2014/main" id="{8C31DE69-959F-4E4C-8FE0-B3D24B851F32}"/>
                </a:ext>
              </a:extLst>
            </p:cNvPr>
            <p:cNvSpPr>
              <a:spLocks noChangeShapeType="1"/>
            </p:cNvSpPr>
            <p:nvPr/>
          </p:nvSpPr>
          <p:spPr bwMode="auto">
            <a:xfrm>
              <a:off x="1443038" y="4751388"/>
              <a:ext cx="7177087" cy="0"/>
            </a:xfrm>
            <a:prstGeom prst="line">
              <a:avLst/>
            </a:prstGeom>
            <a:noFill/>
            <a:ln w="1905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de-AT"/>
            </a:p>
          </p:txBody>
        </p:sp>
        <p:sp>
          <p:nvSpPr>
            <p:cNvPr id="28676" name="Text Box 8">
              <a:extLst>
                <a:ext uri="{FF2B5EF4-FFF2-40B4-BE49-F238E27FC236}">
                  <a16:creationId xmlns:a16="http://schemas.microsoft.com/office/drawing/2014/main" id="{1AD09C3A-1947-452B-BC1A-27FFCB31171A}"/>
                </a:ext>
              </a:extLst>
            </p:cNvPr>
            <p:cNvSpPr txBox="1">
              <a:spLocks noChangeArrowheads="1"/>
            </p:cNvSpPr>
            <p:nvPr/>
          </p:nvSpPr>
          <p:spPr bwMode="auto">
            <a:xfrm>
              <a:off x="3548063" y="1183823"/>
              <a:ext cx="1029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GB" altLang="de-DE" sz="1400" dirty="0"/>
                <a:t>Investor’s</a:t>
              </a:r>
              <a:br>
                <a:rPr lang="en-GB" altLang="de-DE" sz="1400" dirty="0"/>
              </a:br>
              <a:r>
                <a:rPr lang="en-GB" altLang="de-DE" sz="1400" dirty="0"/>
                <a:t>Return</a:t>
              </a:r>
            </a:p>
          </p:txBody>
        </p:sp>
        <p:sp>
          <p:nvSpPr>
            <p:cNvPr id="28677" name="AutoShape 9">
              <a:extLst>
                <a:ext uri="{FF2B5EF4-FFF2-40B4-BE49-F238E27FC236}">
                  <a16:creationId xmlns:a16="http://schemas.microsoft.com/office/drawing/2014/main" id="{3BB24650-4F85-4D62-B022-D397A5B60CB8}"/>
                </a:ext>
              </a:extLst>
            </p:cNvPr>
            <p:cNvSpPr>
              <a:spLocks noChangeArrowheads="1"/>
            </p:cNvSpPr>
            <p:nvPr/>
          </p:nvSpPr>
          <p:spPr bwMode="auto">
            <a:xfrm>
              <a:off x="3079750" y="1581150"/>
              <a:ext cx="234950" cy="215900"/>
            </a:xfrm>
            <a:prstGeom prst="plus">
              <a:avLst>
                <a:gd name="adj" fmla="val 37500"/>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8678" name="AutoShape 10">
              <a:extLst>
                <a:ext uri="{FF2B5EF4-FFF2-40B4-BE49-F238E27FC236}">
                  <a16:creationId xmlns:a16="http://schemas.microsoft.com/office/drawing/2014/main" id="{96C8196B-6A0F-43D8-937C-9ED0DCA99792}"/>
                </a:ext>
              </a:extLst>
            </p:cNvPr>
            <p:cNvSpPr>
              <a:spLocks noChangeArrowheads="1"/>
            </p:cNvSpPr>
            <p:nvPr/>
          </p:nvSpPr>
          <p:spPr bwMode="auto">
            <a:xfrm>
              <a:off x="8072438" y="4894263"/>
              <a:ext cx="234950" cy="215900"/>
            </a:xfrm>
            <a:prstGeom prst="plus">
              <a:avLst>
                <a:gd name="adj" fmla="val 37500"/>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8679" name="Rectangle 11">
              <a:extLst>
                <a:ext uri="{FF2B5EF4-FFF2-40B4-BE49-F238E27FC236}">
                  <a16:creationId xmlns:a16="http://schemas.microsoft.com/office/drawing/2014/main" id="{DB46984B-81BE-4E4D-9A3A-9DCFC3EEE9F1}"/>
                </a:ext>
              </a:extLst>
            </p:cNvPr>
            <p:cNvSpPr>
              <a:spLocks noChangeArrowheads="1"/>
            </p:cNvSpPr>
            <p:nvPr/>
          </p:nvSpPr>
          <p:spPr bwMode="auto">
            <a:xfrm>
              <a:off x="1676400" y="4965700"/>
              <a:ext cx="234950" cy="71438"/>
            </a:xfrm>
            <a:prstGeom prst="rect">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8680" name="Rectangle 12">
              <a:extLst>
                <a:ext uri="{FF2B5EF4-FFF2-40B4-BE49-F238E27FC236}">
                  <a16:creationId xmlns:a16="http://schemas.microsoft.com/office/drawing/2014/main" id="{9C12AC91-839F-4396-B980-3886FECF2DF9}"/>
                </a:ext>
              </a:extLst>
            </p:cNvPr>
            <p:cNvSpPr>
              <a:spLocks noChangeArrowheads="1"/>
            </p:cNvSpPr>
            <p:nvPr/>
          </p:nvSpPr>
          <p:spPr bwMode="auto">
            <a:xfrm>
              <a:off x="3079750" y="6118225"/>
              <a:ext cx="234950" cy="71438"/>
            </a:xfrm>
            <a:prstGeom prst="rect">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8681" name="Text Box 13">
              <a:extLst>
                <a:ext uri="{FF2B5EF4-FFF2-40B4-BE49-F238E27FC236}">
                  <a16:creationId xmlns:a16="http://schemas.microsoft.com/office/drawing/2014/main" id="{07636E26-54F5-4B18-8CC8-2288BE47684D}"/>
                </a:ext>
              </a:extLst>
            </p:cNvPr>
            <p:cNvSpPr txBox="1">
              <a:spLocks noChangeArrowheads="1"/>
            </p:cNvSpPr>
            <p:nvPr/>
          </p:nvSpPr>
          <p:spPr bwMode="auto">
            <a:xfrm>
              <a:off x="8023906" y="4131810"/>
              <a:ext cx="1143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a:r>
                <a:rPr lang="en-GB" altLang="de-DE" sz="1400" dirty="0"/>
                <a:t>Company’s</a:t>
              </a:r>
              <a:br>
                <a:rPr lang="en-GB" altLang="de-DE" sz="1400" dirty="0"/>
              </a:br>
              <a:r>
                <a:rPr lang="en-GB" altLang="de-DE" sz="1400" dirty="0"/>
                <a:t>Success</a:t>
              </a:r>
            </a:p>
          </p:txBody>
        </p:sp>
      </p:grpSp>
      <p:sp>
        <p:nvSpPr>
          <p:cNvPr id="28682" name="Line 15">
            <a:extLst>
              <a:ext uri="{FF2B5EF4-FFF2-40B4-BE49-F238E27FC236}">
                <a16:creationId xmlns:a16="http://schemas.microsoft.com/office/drawing/2014/main" id="{D44F43C4-ADEE-4C9A-A089-1DB3B4A601B5}"/>
              </a:ext>
            </a:extLst>
          </p:cNvPr>
          <p:cNvSpPr>
            <a:spLocks noChangeShapeType="1"/>
          </p:cNvSpPr>
          <p:nvPr/>
        </p:nvSpPr>
        <p:spPr bwMode="auto">
          <a:xfrm flipV="1">
            <a:off x="1597025" y="1582738"/>
            <a:ext cx="6710363" cy="4392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3" name="Rectangle 17">
            <a:extLst>
              <a:ext uri="{FF2B5EF4-FFF2-40B4-BE49-F238E27FC236}">
                <a16:creationId xmlns:a16="http://schemas.microsoft.com/office/drawing/2014/main" id="{E09992DB-4255-4D90-B3ED-B02B3CA25115}"/>
              </a:ext>
            </a:extLst>
          </p:cNvPr>
          <p:cNvSpPr>
            <a:spLocks noGrp="1" noChangeArrowheads="1"/>
          </p:cNvSpPr>
          <p:nvPr>
            <p:ph type="title"/>
          </p:nvPr>
        </p:nvSpPr>
        <p:spPr/>
        <p:txBody>
          <a:bodyPr/>
          <a:lstStyle/>
          <a:p>
            <a:r>
              <a:rPr lang="en-GB" altLang="de-DE" sz="2800" dirty="0"/>
              <a:t>Investor’s Return Function</a:t>
            </a:r>
          </a:p>
        </p:txBody>
      </p:sp>
      <p:sp>
        <p:nvSpPr>
          <p:cNvPr id="28684" name="Text Box 18">
            <a:extLst>
              <a:ext uri="{FF2B5EF4-FFF2-40B4-BE49-F238E27FC236}">
                <a16:creationId xmlns:a16="http://schemas.microsoft.com/office/drawing/2014/main" id="{773BE5A1-7A4D-4EA7-BFC6-A6F28BF7AF56}"/>
              </a:ext>
            </a:extLst>
          </p:cNvPr>
          <p:cNvSpPr txBox="1">
            <a:spLocks noChangeArrowheads="1"/>
          </p:cNvSpPr>
          <p:nvPr/>
        </p:nvSpPr>
        <p:spPr bwMode="auto">
          <a:xfrm>
            <a:off x="7918450" y="1798638"/>
            <a:ext cx="549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GB" altLang="de-DE" b="1" dirty="0"/>
              <a:t>ROI</a:t>
            </a:r>
          </a:p>
        </p:txBody>
      </p:sp>
    </p:spTree>
    <p:extLst>
      <p:ext uri="{BB962C8B-B14F-4D97-AF65-F5344CB8AC3E}">
        <p14:creationId xmlns:p14="http://schemas.microsoft.com/office/powerpoint/2010/main" val="14579240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wipe(left)">
                                      <p:cBhvr>
                                        <p:cTn id="12" dur="500"/>
                                        <p:tgtEl>
                                          <p:spTgt spid="286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wipe(right)">
                                      <p:cBhvr>
                                        <p:cTn id="17"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P spid="286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1" name="Line 13">
            <a:extLst>
              <a:ext uri="{FF2B5EF4-FFF2-40B4-BE49-F238E27FC236}">
                <a16:creationId xmlns:a16="http://schemas.microsoft.com/office/drawing/2014/main" id="{797C83F0-4872-471F-B306-3798BE30A084}"/>
              </a:ext>
            </a:extLst>
          </p:cNvPr>
          <p:cNvSpPr>
            <a:spLocks noChangeShapeType="1"/>
          </p:cNvSpPr>
          <p:nvPr/>
        </p:nvSpPr>
        <p:spPr bwMode="auto">
          <a:xfrm>
            <a:off x="5110163" y="3670300"/>
            <a:ext cx="343058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63502" name="Text Box 14">
            <a:extLst>
              <a:ext uri="{FF2B5EF4-FFF2-40B4-BE49-F238E27FC236}">
                <a16:creationId xmlns:a16="http://schemas.microsoft.com/office/drawing/2014/main" id="{A6CF05A4-5F01-4C71-9D7C-E92B53FC619F}"/>
              </a:ext>
            </a:extLst>
          </p:cNvPr>
          <p:cNvSpPr txBox="1">
            <a:spLocks noChangeArrowheads="1"/>
          </p:cNvSpPr>
          <p:nvPr/>
        </p:nvSpPr>
        <p:spPr bwMode="auto">
          <a:xfrm>
            <a:off x="6789057" y="2749324"/>
            <a:ext cx="18501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GB" altLang="de-DE" b="1" dirty="0"/>
              <a:t>ROE</a:t>
            </a:r>
            <a:br>
              <a:rPr lang="en-GB" altLang="de-DE" b="1" dirty="0"/>
            </a:br>
            <a:r>
              <a:rPr lang="en-GB" altLang="de-DE" b="0" dirty="0"/>
              <a:t>(Return on Equity)</a:t>
            </a:r>
          </a:p>
        </p:txBody>
      </p:sp>
      <p:sp>
        <p:nvSpPr>
          <p:cNvPr id="63503" name="Text Box 15">
            <a:extLst>
              <a:ext uri="{FF2B5EF4-FFF2-40B4-BE49-F238E27FC236}">
                <a16:creationId xmlns:a16="http://schemas.microsoft.com/office/drawing/2014/main" id="{39554CC4-1E6C-4345-B57F-8BCF7EC39D8E}"/>
              </a:ext>
            </a:extLst>
          </p:cNvPr>
          <p:cNvSpPr txBox="1">
            <a:spLocks noChangeArrowheads="1"/>
          </p:cNvSpPr>
          <p:nvPr/>
        </p:nvSpPr>
        <p:spPr bwMode="auto">
          <a:xfrm>
            <a:off x="5264150" y="4030663"/>
            <a:ext cx="1952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GB" altLang="de-DE" b="1" dirty="0"/>
              <a:t>Interest Payments</a:t>
            </a:r>
          </a:p>
        </p:txBody>
      </p:sp>
      <p:grpSp>
        <p:nvGrpSpPr>
          <p:cNvPr id="3" name="Group 19">
            <a:extLst>
              <a:ext uri="{FF2B5EF4-FFF2-40B4-BE49-F238E27FC236}">
                <a16:creationId xmlns:a16="http://schemas.microsoft.com/office/drawing/2014/main" id="{11A8B36E-E8D2-4D1B-91B5-E3F8B1BFC4A0}"/>
              </a:ext>
            </a:extLst>
          </p:cNvPr>
          <p:cNvGrpSpPr>
            <a:grpSpLocks/>
          </p:cNvGrpSpPr>
          <p:nvPr/>
        </p:nvGrpSpPr>
        <p:grpSpPr bwMode="auto">
          <a:xfrm>
            <a:off x="439793" y="3670301"/>
            <a:ext cx="4670370" cy="2139951"/>
            <a:chOff x="256" y="2432"/>
            <a:chExt cx="2715" cy="1348"/>
          </a:xfrm>
        </p:grpSpPr>
        <p:sp>
          <p:nvSpPr>
            <p:cNvPr id="29704" name="Line 11">
              <a:extLst>
                <a:ext uri="{FF2B5EF4-FFF2-40B4-BE49-F238E27FC236}">
                  <a16:creationId xmlns:a16="http://schemas.microsoft.com/office/drawing/2014/main" id="{089733F3-8253-4E44-A705-26CC876A2C1A}"/>
                </a:ext>
              </a:extLst>
            </p:cNvPr>
            <p:cNvSpPr>
              <a:spLocks noChangeShapeType="1"/>
            </p:cNvSpPr>
            <p:nvPr/>
          </p:nvSpPr>
          <p:spPr bwMode="auto">
            <a:xfrm flipV="1">
              <a:off x="1383" y="2432"/>
              <a:ext cx="1588" cy="1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5" name="Line 12">
              <a:extLst>
                <a:ext uri="{FF2B5EF4-FFF2-40B4-BE49-F238E27FC236}">
                  <a16:creationId xmlns:a16="http://schemas.microsoft.com/office/drawing/2014/main" id="{2466CAB3-15E6-4175-81DF-728679F90A74}"/>
                </a:ext>
              </a:extLst>
            </p:cNvPr>
            <p:cNvSpPr>
              <a:spLocks noChangeShapeType="1"/>
            </p:cNvSpPr>
            <p:nvPr/>
          </p:nvSpPr>
          <p:spPr bwMode="auto">
            <a:xfrm flipH="1">
              <a:off x="884" y="3566"/>
              <a:ext cx="49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6" name="Text Box 16">
              <a:extLst>
                <a:ext uri="{FF2B5EF4-FFF2-40B4-BE49-F238E27FC236}">
                  <a16:creationId xmlns:a16="http://schemas.microsoft.com/office/drawing/2014/main" id="{4EC3D963-AAB4-4D7B-9BA0-176FEC426DC6}"/>
                </a:ext>
              </a:extLst>
            </p:cNvPr>
            <p:cNvSpPr txBox="1">
              <a:spLocks noChangeArrowheads="1"/>
            </p:cNvSpPr>
            <p:nvPr/>
          </p:nvSpPr>
          <p:spPr bwMode="auto">
            <a:xfrm>
              <a:off x="256" y="3567"/>
              <a:ext cx="74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GB" altLang="de-DE" b="1" dirty="0"/>
                <a:t>Collaterals</a:t>
              </a:r>
            </a:p>
          </p:txBody>
        </p:sp>
      </p:grpSp>
      <p:sp>
        <p:nvSpPr>
          <p:cNvPr id="2" name="Titel 1">
            <a:extLst>
              <a:ext uri="{FF2B5EF4-FFF2-40B4-BE49-F238E27FC236}">
                <a16:creationId xmlns:a16="http://schemas.microsoft.com/office/drawing/2014/main" id="{844A4B2E-C1D9-4129-884E-A7316E1718F4}"/>
              </a:ext>
            </a:extLst>
          </p:cNvPr>
          <p:cNvSpPr>
            <a:spLocks noGrp="1"/>
          </p:cNvSpPr>
          <p:nvPr>
            <p:ph type="title"/>
          </p:nvPr>
        </p:nvSpPr>
        <p:spPr/>
        <p:txBody>
          <a:bodyPr/>
          <a:lstStyle/>
          <a:p>
            <a:r>
              <a:rPr lang="en-GB" sz="2800" dirty="0"/>
              <a:t>Bank’s Return Function</a:t>
            </a:r>
          </a:p>
        </p:txBody>
      </p:sp>
      <p:grpSp>
        <p:nvGrpSpPr>
          <p:cNvPr id="4" name="Gruppieren 3">
            <a:extLst>
              <a:ext uri="{FF2B5EF4-FFF2-40B4-BE49-F238E27FC236}">
                <a16:creationId xmlns:a16="http://schemas.microsoft.com/office/drawing/2014/main" id="{332BD029-9D3D-41BD-A8C0-612DDBCA267E}"/>
              </a:ext>
            </a:extLst>
          </p:cNvPr>
          <p:cNvGrpSpPr/>
          <p:nvPr/>
        </p:nvGrpSpPr>
        <p:grpSpPr>
          <a:xfrm>
            <a:off x="1443038" y="1183823"/>
            <a:ext cx="7723873" cy="5223327"/>
            <a:chOff x="1443038" y="1183823"/>
            <a:chExt cx="7723873" cy="5223327"/>
          </a:xfrm>
        </p:grpSpPr>
        <p:grpSp>
          <p:nvGrpSpPr>
            <p:cNvPr id="29698" name="Group 18">
              <a:extLst>
                <a:ext uri="{FF2B5EF4-FFF2-40B4-BE49-F238E27FC236}">
                  <a16:creationId xmlns:a16="http://schemas.microsoft.com/office/drawing/2014/main" id="{CBDAC0E8-717A-48B1-B89B-1A7150D105F9}"/>
                </a:ext>
              </a:extLst>
            </p:cNvPr>
            <p:cNvGrpSpPr>
              <a:grpSpLocks/>
            </p:cNvGrpSpPr>
            <p:nvPr/>
          </p:nvGrpSpPr>
          <p:grpSpPr bwMode="auto">
            <a:xfrm>
              <a:off x="1443038" y="1438275"/>
              <a:ext cx="7176691" cy="4968875"/>
              <a:chOff x="839" y="1026"/>
              <a:chExt cx="4173" cy="3130"/>
            </a:xfrm>
          </p:grpSpPr>
          <p:sp>
            <p:nvSpPr>
              <p:cNvPr id="29707" name="Line 2">
                <a:extLst>
                  <a:ext uri="{FF2B5EF4-FFF2-40B4-BE49-F238E27FC236}">
                    <a16:creationId xmlns:a16="http://schemas.microsoft.com/office/drawing/2014/main" id="{39E5AE81-551F-49A3-BF6F-17CAF104521B}"/>
                  </a:ext>
                </a:extLst>
              </p:cNvPr>
              <p:cNvSpPr>
                <a:spLocks noChangeShapeType="1"/>
              </p:cNvSpPr>
              <p:nvPr/>
            </p:nvSpPr>
            <p:spPr bwMode="auto">
              <a:xfrm>
                <a:off x="2018" y="1026"/>
                <a:ext cx="0" cy="3130"/>
              </a:xfrm>
              <a:prstGeom prst="line">
                <a:avLst/>
              </a:prstGeom>
              <a:noFill/>
              <a:ln w="1905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de-AT"/>
              </a:p>
            </p:txBody>
          </p:sp>
          <p:sp>
            <p:nvSpPr>
              <p:cNvPr id="29708" name="Line 3">
                <a:extLst>
                  <a:ext uri="{FF2B5EF4-FFF2-40B4-BE49-F238E27FC236}">
                    <a16:creationId xmlns:a16="http://schemas.microsoft.com/office/drawing/2014/main" id="{0EF02550-B376-4E15-B480-70B6DC46F221}"/>
                  </a:ext>
                </a:extLst>
              </p:cNvPr>
              <p:cNvSpPr>
                <a:spLocks noChangeShapeType="1"/>
              </p:cNvSpPr>
              <p:nvPr/>
            </p:nvSpPr>
            <p:spPr bwMode="auto">
              <a:xfrm>
                <a:off x="839" y="3113"/>
                <a:ext cx="4173" cy="0"/>
              </a:xfrm>
              <a:prstGeom prst="line">
                <a:avLst/>
              </a:prstGeom>
              <a:noFill/>
              <a:ln w="1905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de-AT"/>
              </a:p>
            </p:txBody>
          </p:sp>
          <p:sp>
            <p:nvSpPr>
              <p:cNvPr id="29710" name="AutoShape 5">
                <a:extLst>
                  <a:ext uri="{FF2B5EF4-FFF2-40B4-BE49-F238E27FC236}">
                    <a16:creationId xmlns:a16="http://schemas.microsoft.com/office/drawing/2014/main" id="{A480B7A4-F469-4B39-8E20-53CDF4507A3C}"/>
                  </a:ext>
                </a:extLst>
              </p:cNvPr>
              <p:cNvSpPr>
                <a:spLocks noChangeArrowheads="1"/>
              </p:cNvSpPr>
              <p:nvPr/>
            </p:nvSpPr>
            <p:spPr bwMode="auto">
              <a:xfrm>
                <a:off x="1791" y="1116"/>
                <a:ext cx="136" cy="136"/>
              </a:xfrm>
              <a:prstGeom prst="plus">
                <a:avLst>
                  <a:gd name="adj" fmla="val 37500"/>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9711" name="AutoShape 6">
                <a:extLst>
                  <a:ext uri="{FF2B5EF4-FFF2-40B4-BE49-F238E27FC236}">
                    <a16:creationId xmlns:a16="http://schemas.microsoft.com/office/drawing/2014/main" id="{C12873EE-468A-4D06-9529-367DA2BE265D}"/>
                  </a:ext>
                </a:extLst>
              </p:cNvPr>
              <p:cNvSpPr>
                <a:spLocks noChangeArrowheads="1"/>
              </p:cNvSpPr>
              <p:nvPr/>
            </p:nvSpPr>
            <p:spPr bwMode="auto">
              <a:xfrm>
                <a:off x="4694" y="3203"/>
                <a:ext cx="136" cy="136"/>
              </a:xfrm>
              <a:prstGeom prst="plus">
                <a:avLst>
                  <a:gd name="adj" fmla="val 37500"/>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9712" name="Rectangle 7">
                <a:extLst>
                  <a:ext uri="{FF2B5EF4-FFF2-40B4-BE49-F238E27FC236}">
                    <a16:creationId xmlns:a16="http://schemas.microsoft.com/office/drawing/2014/main" id="{F8CC0F4D-7B5A-46C5-89EB-9280186DE33E}"/>
                  </a:ext>
                </a:extLst>
              </p:cNvPr>
              <p:cNvSpPr>
                <a:spLocks noChangeArrowheads="1"/>
              </p:cNvSpPr>
              <p:nvPr/>
            </p:nvSpPr>
            <p:spPr bwMode="auto">
              <a:xfrm>
                <a:off x="975" y="3248"/>
                <a:ext cx="136" cy="45"/>
              </a:xfrm>
              <a:prstGeom prst="rect">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9713" name="Rectangle 8">
                <a:extLst>
                  <a:ext uri="{FF2B5EF4-FFF2-40B4-BE49-F238E27FC236}">
                    <a16:creationId xmlns:a16="http://schemas.microsoft.com/office/drawing/2014/main" id="{A39A7B56-3909-4D31-A5BE-B8FD43182D38}"/>
                  </a:ext>
                </a:extLst>
              </p:cNvPr>
              <p:cNvSpPr>
                <a:spLocks noChangeArrowheads="1"/>
              </p:cNvSpPr>
              <p:nvPr/>
            </p:nvSpPr>
            <p:spPr bwMode="auto">
              <a:xfrm>
                <a:off x="1791" y="3974"/>
                <a:ext cx="136" cy="45"/>
              </a:xfrm>
              <a:prstGeom prst="rect">
                <a:avLst/>
              </a:prstGeom>
              <a:solidFill>
                <a:schemeClr val="tx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de-DE" altLang="de-DE"/>
              </a:p>
            </p:txBody>
          </p:sp>
          <p:sp>
            <p:nvSpPr>
              <p:cNvPr id="29715" name="Line 10">
                <a:extLst>
                  <a:ext uri="{FF2B5EF4-FFF2-40B4-BE49-F238E27FC236}">
                    <a16:creationId xmlns:a16="http://schemas.microsoft.com/office/drawing/2014/main" id="{E841690C-F79B-4DC3-9CE9-0C502FF409B4}"/>
                  </a:ext>
                </a:extLst>
              </p:cNvPr>
              <p:cNvSpPr>
                <a:spLocks noChangeShapeType="1"/>
              </p:cNvSpPr>
              <p:nvPr/>
            </p:nvSpPr>
            <p:spPr bwMode="auto">
              <a:xfrm flipV="1">
                <a:off x="929" y="1117"/>
                <a:ext cx="3901" cy="2767"/>
              </a:xfrm>
              <a:prstGeom prst="line">
                <a:avLst/>
              </a:prstGeom>
              <a:noFill/>
              <a:ln w="25400">
                <a:solidFill>
                  <a:schemeClr val="bg2"/>
                </a:solidFill>
                <a:prstDash val="lgDash"/>
                <a:round/>
                <a:headEnd/>
                <a:tailEnd/>
              </a:ln>
              <a:extLst>
                <a:ext uri="{909E8E84-426E-40DD-AFC4-6F175D3DCCD1}">
                  <a14:hiddenFill xmlns:a14="http://schemas.microsoft.com/office/drawing/2010/main">
                    <a:noFill/>
                  </a14:hiddenFill>
                </a:ext>
              </a:extLst>
            </p:spPr>
            <p:txBody>
              <a:bodyPr/>
              <a:lstStyle/>
              <a:p>
                <a:endParaRPr lang="de-AT"/>
              </a:p>
            </p:txBody>
          </p:sp>
          <p:sp>
            <p:nvSpPr>
              <p:cNvPr id="29716" name="Text Box 17">
                <a:extLst>
                  <a:ext uri="{FF2B5EF4-FFF2-40B4-BE49-F238E27FC236}">
                    <a16:creationId xmlns:a16="http://schemas.microsoft.com/office/drawing/2014/main" id="{8A581434-6CDC-4CFB-B670-91AC00383716}"/>
                  </a:ext>
                </a:extLst>
              </p:cNvPr>
              <p:cNvSpPr txBox="1">
                <a:spLocks noChangeArrowheads="1"/>
              </p:cNvSpPr>
              <p:nvPr/>
            </p:nvSpPr>
            <p:spPr bwMode="auto">
              <a:xfrm>
                <a:off x="4604" y="1253"/>
                <a:ext cx="3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GB" altLang="de-DE" b="1">
                    <a:solidFill>
                      <a:schemeClr val="bg2"/>
                    </a:solidFill>
                  </a:rPr>
                  <a:t>ROI</a:t>
                </a:r>
              </a:p>
            </p:txBody>
          </p:sp>
        </p:grpSp>
        <p:sp>
          <p:nvSpPr>
            <p:cNvPr id="23" name="Text Box 8">
              <a:extLst>
                <a:ext uri="{FF2B5EF4-FFF2-40B4-BE49-F238E27FC236}">
                  <a16:creationId xmlns:a16="http://schemas.microsoft.com/office/drawing/2014/main" id="{05EB3FDB-C16C-4B92-B94D-F9365ABB1FFB}"/>
                </a:ext>
              </a:extLst>
            </p:cNvPr>
            <p:cNvSpPr txBox="1">
              <a:spLocks noChangeArrowheads="1"/>
            </p:cNvSpPr>
            <p:nvPr/>
          </p:nvSpPr>
          <p:spPr bwMode="auto">
            <a:xfrm>
              <a:off x="3548063" y="1183823"/>
              <a:ext cx="761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r>
                <a:rPr lang="en-GB" altLang="de-DE" sz="1400" dirty="0"/>
                <a:t>Bank’s</a:t>
              </a:r>
              <a:br>
                <a:rPr lang="en-GB" altLang="de-DE" sz="1400" dirty="0"/>
              </a:br>
              <a:r>
                <a:rPr lang="en-GB" altLang="de-DE" sz="1400" dirty="0"/>
                <a:t>Return</a:t>
              </a:r>
            </a:p>
          </p:txBody>
        </p:sp>
        <p:sp>
          <p:nvSpPr>
            <p:cNvPr id="24" name="Text Box 13">
              <a:extLst>
                <a:ext uri="{FF2B5EF4-FFF2-40B4-BE49-F238E27FC236}">
                  <a16:creationId xmlns:a16="http://schemas.microsoft.com/office/drawing/2014/main" id="{28137594-7ADC-4CB9-871C-FEA5C79ACFB3}"/>
                </a:ext>
              </a:extLst>
            </p:cNvPr>
            <p:cNvSpPr txBox="1">
              <a:spLocks noChangeArrowheads="1"/>
            </p:cNvSpPr>
            <p:nvPr/>
          </p:nvSpPr>
          <p:spPr bwMode="auto">
            <a:xfrm>
              <a:off x="8023906" y="4131810"/>
              <a:ext cx="1143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r"/>
              <a:r>
                <a:rPr lang="en-GB" altLang="de-DE" sz="1400" dirty="0"/>
                <a:t>Company’s</a:t>
              </a:r>
              <a:br>
                <a:rPr lang="en-GB" altLang="de-DE" sz="1400" dirty="0"/>
              </a:br>
              <a:r>
                <a:rPr lang="en-GB" altLang="de-DE" sz="1400" dirty="0"/>
                <a:t>Success</a:t>
              </a:r>
            </a:p>
          </p:txBody>
        </p:sp>
      </p:grpSp>
    </p:spTree>
    <p:extLst>
      <p:ext uri="{BB962C8B-B14F-4D97-AF65-F5344CB8AC3E}">
        <p14:creationId xmlns:p14="http://schemas.microsoft.com/office/powerpoint/2010/main" val="2620729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501"/>
                                        </p:tgtEl>
                                        <p:attrNameLst>
                                          <p:attrName>style.visibility</p:attrName>
                                        </p:attrNameLst>
                                      </p:cBhvr>
                                      <p:to>
                                        <p:strVal val="visible"/>
                                      </p:to>
                                    </p:set>
                                    <p:animEffect transition="in" filter="wipe(left)">
                                      <p:cBhvr>
                                        <p:cTn id="7" dur="500"/>
                                        <p:tgtEl>
                                          <p:spTgt spid="635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503"/>
                                        </p:tgtEl>
                                        <p:attrNameLst>
                                          <p:attrName>style.visibility</p:attrName>
                                        </p:attrNameLst>
                                      </p:cBhvr>
                                      <p:to>
                                        <p:strVal val="visible"/>
                                      </p:to>
                                    </p:set>
                                    <p:animEffect transition="in" filter="wipe(left)">
                                      <p:cBhvr>
                                        <p:cTn id="11" dur="500"/>
                                        <p:tgtEl>
                                          <p:spTgt spid="6350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502"/>
                                        </p:tgtEl>
                                        <p:attrNameLst>
                                          <p:attrName>style.visibility</p:attrName>
                                        </p:attrNameLst>
                                      </p:cBhvr>
                                      <p:to>
                                        <p:strVal val="visible"/>
                                      </p:to>
                                    </p:set>
                                    <p:animEffect transition="in" filter="wipe(left)">
                                      <p:cBhvr>
                                        <p:cTn id="15" dur="500"/>
                                        <p:tgtEl>
                                          <p:spTgt spid="635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2" grpId="0"/>
      <p:bldP spid="635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el 3"/>
          <p:cNvSpPr>
            <a:spLocks noGrp="1"/>
          </p:cNvSpPr>
          <p:nvPr>
            <p:ph type="title"/>
          </p:nvPr>
        </p:nvSpPr>
        <p:spPr/>
        <p:txBody>
          <a:bodyPr/>
          <a:lstStyle/>
          <a:p>
            <a:r>
              <a:rPr lang="en-GB" altLang="de-DE" sz="2800" dirty="0"/>
              <a:t>The situation in 2008 …</a:t>
            </a:r>
          </a:p>
        </p:txBody>
      </p:sp>
      <p:sp>
        <p:nvSpPr>
          <p:cNvPr id="5" name="Rectangle 5"/>
          <p:cNvSpPr>
            <a:spLocks noChangeArrowheads="1"/>
          </p:cNvSpPr>
          <p:nvPr/>
        </p:nvSpPr>
        <p:spPr bwMode="auto">
          <a:xfrm>
            <a:off x="547688" y="1147763"/>
            <a:ext cx="874871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B50069"/>
              </a:buClr>
              <a:buSzPct val="100000"/>
              <a:buFont typeface="Wingdings" panose="05000000000000000000" pitchFamily="2" charset="2"/>
              <a:buChar char="Ø"/>
              <a:tabLst>
                <a:tab pos="236538" algn="l"/>
              </a:tabLst>
              <a:defRPr sz="2400" b="1">
                <a:solidFill>
                  <a:srgbClr val="B50069"/>
                </a:solidFill>
                <a:latin typeface="Arial" panose="020B0604020202020204" pitchFamily="34" charset="0"/>
              </a:defRPr>
            </a:lvl1pPr>
            <a:lvl2pPr marL="249238" indent="-247650">
              <a:spcBef>
                <a:spcPct val="20000"/>
              </a:spcBef>
              <a:buClr>
                <a:srgbClr val="438E00"/>
              </a:buClr>
              <a:buSzPct val="100000"/>
              <a:buFont typeface="Wingdings" panose="05000000000000000000" pitchFamily="2" charset="2"/>
              <a:buChar char="Ä"/>
              <a:tabLst>
                <a:tab pos="236538" algn="l"/>
              </a:tabLst>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tabLst>
                <a:tab pos="236538" algn="l"/>
              </a:tabLst>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tabLst>
                <a:tab pos="236538" algn="l"/>
              </a:tabLst>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9pPr>
          </a:lstStyle>
          <a:p>
            <a:pPr lvl="1">
              <a:spcBef>
                <a:spcPct val="0"/>
              </a:spcBef>
              <a:buClr>
                <a:schemeClr val="hlink"/>
              </a:buClr>
              <a:buSzPct val="80000"/>
              <a:buFont typeface="Wingdings" panose="05000000000000000000" pitchFamily="2" charset="2"/>
              <a:buNone/>
            </a:pPr>
            <a:r>
              <a:rPr lang="en-GB" altLang="de-DE" sz="2400">
                <a:solidFill>
                  <a:srgbClr val="B50069"/>
                </a:solidFill>
              </a:rPr>
              <a:t>The „fair and true“ balance sheet of US investment banks:</a:t>
            </a:r>
          </a:p>
        </p:txBody>
      </p:sp>
      <p:sp>
        <p:nvSpPr>
          <p:cNvPr id="6" name="Rectangle 8"/>
          <p:cNvSpPr>
            <a:spLocks noChangeArrowheads="1"/>
          </p:cNvSpPr>
          <p:nvPr/>
        </p:nvSpPr>
        <p:spPr bwMode="auto">
          <a:xfrm>
            <a:off x="573088" y="1744663"/>
            <a:ext cx="86090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B50069"/>
              </a:buClr>
              <a:buSzPct val="100000"/>
              <a:buFont typeface="Wingdings" panose="05000000000000000000" pitchFamily="2" charset="2"/>
              <a:buChar char="Ø"/>
              <a:tabLst>
                <a:tab pos="236538" algn="l"/>
              </a:tabLst>
              <a:defRPr sz="2400" b="1">
                <a:solidFill>
                  <a:srgbClr val="B50069"/>
                </a:solidFill>
                <a:latin typeface="Arial" panose="020B0604020202020204" pitchFamily="34" charset="0"/>
              </a:defRPr>
            </a:lvl1pPr>
            <a:lvl2pPr marL="249238" indent="-247650">
              <a:spcBef>
                <a:spcPct val="20000"/>
              </a:spcBef>
              <a:buClr>
                <a:srgbClr val="438E00"/>
              </a:buClr>
              <a:buSzPct val="100000"/>
              <a:buFont typeface="Wingdings" panose="05000000000000000000" pitchFamily="2" charset="2"/>
              <a:buChar char="Ä"/>
              <a:tabLst>
                <a:tab pos="236538" algn="l"/>
              </a:tabLst>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tabLst>
                <a:tab pos="236538" algn="l"/>
              </a:tabLst>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tabLst>
                <a:tab pos="236538" algn="l"/>
              </a:tabLst>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tabLst>
                <a:tab pos="236538" algn="l"/>
              </a:tabLst>
              <a:defRPr sz="2000">
                <a:solidFill>
                  <a:srgbClr val="00279F"/>
                </a:solidFill>
                <a:latin typeface="Arial" panose="020B0604020202020204" pitchFamily="34" charset="0"/>
              </a:defRPr>
            </a:lvl9pPr>
          </a:lstStyle>
          <a:p>
            <a:pPr lvl="1">
              <a:spcBef>
                <a:spcPct val="35000"/>
              </a:spcBef>
              <a:buClr>
                <a:schemeClr val="hlink"/>
              </a:buClr>
              <a:buSzPct val="80000"/>
              <a:buFont typeface="Wingdings" panose="05000000000000000000" pitchFamily="2" charset="2"/>
              <a:buNone/>
            </a:pPr>
            <a:r>
              <a:rPr lang="en-GB" altLang="de-DE" b="0">
                <a:solidFill>
                  <a:srgbClr val="B50069"/>
                </a:solidFill>
              </a:rPr>
              <a:t>There are two sides of the balance sheet: The left side and the right side.</a:t>
            </a:r>
          </a:p>
        </p:txBody>
      </p:sp>
      <p:sp>
        <p:nvSpPr>
          <p:cNvPr id="7" name="AutoShape 16"/>
          <p:cNvSpPr>
            <a:spLocks noChangeArrowheads="1"/>
          </p:cNvSpPr>
          <p:nvPr/>
        </p:nvSpPr>
        <p:spPr bwMode="auto">
          <a:xfrm>
            <a:off x="6723063" y="2954338"/>
            <a:ext cx="2954337" cy="863600"/>
          </a:xfrm>
          <a:prstGeom prst="wedgeRectCallout">
            <a:avLst>
              <a:gd name="adj1" fmla="val -86301"/>
              <a:gd name="adj2" fmla="val 1102"/>
            </a:avLst>
          </a:prstGeom>
          <a:solidFill>
            <a:srgbClr val="00B0F0">
              <a:alpha val="30196"/>
            </a:srgbClr>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en-GB" altLang="de-DE" sz="1600" b="0">
                <a:solidFill>
                  <a:schemeClr val="tx1"/>
                </a:solidFill>
              </a:rPr>
              <a:t>… so on the </a:t>
            </a:r>
            <a:r>
              <a:rPr lang="en-GB" altLang="de-DE" sz="1600">
                <a:solidFill>
                  <a:schemeClr val="tx1"/>
                </a:solidFill>
              </a:rPr>
              <a:t>right side</a:t>
            </a:r>
            <a:r>
              <a:rPr lang="en-GB" altLang="de-DE" sz="1600" b="0">
                <a:solidFill>
                  <a:schemeClr val="tx1"/>
                </a:solidFill>
              </a:rPr>
              <a:t>,</a:t>
            </a:r>
            <a:br>
              <a:rPr lang="en-GB" altLang="de-DE" sz="1600" b="0">
                <a:solidFill>
                  <a:schemeClr val="tx1"/>
                </a:solidFill>
              </a:rPr>
            </a:br>
            <a:r>
              <a:rPr lang="en-GB" altLang="de-DE" sz="1600" b="0">
                <a:solidFill>
                  <a:schemeClr val="tx1"/>
                </a:solidFill>
              </a:rPr>
              <a:t>   there is </a:t>
            </a:r>
            <a:r>
              <a:rPr lang="en-GB" altLang="de-DE" sz="1600">
                <a:solidFill>
                  <a:schemeClr val="tx1"/>
                </a:solidFill>
              </a:rPr>
              <a:t>nothing left</a:t>
            </a:r>
            <a:r>
              <a:rPr lang="en-GB" altLang="de-DE" sz="1600" b="0">
                <a:solidFill>
                  <a:schemeClr val="tx1"/>
                </a:solidFill>
              </a:rPr>
              <a:t>.</a:t>
            </a:r>
          </a:p>
        </p:txBody>
      </p:sp>
      <p:sp>
        <p:nvSpPr>
          <p:cNvPr id="8" name="AutoShape 15"/>
          <p:cNvSpPr>
            <a:spLocks noChangeArrowheads="1"/>
          </p:cNvSpPr>
          <p:nvPr/>
        </p:nvSpPr>
        <p:spPr bwMode="auto">
          <a:xfrm>
            <a:off x="508000" y="2560638"/>
            <a:ext cx="2497138" cy="863600"/>
          </a:xfrm>
          <a:prstGeom prst="wedgeRectCallout">
            <a:avLst>
              <a:gd name="adj1" fmla="val 80657"/>
              <a:gd name="adj2" fmla="val 58639"/>
            </a:avLst>
          </a:prstGeom>
          <a:solidFill>
            <a:srgbClr val="00B0F0">
              <a:alpha val="30196"/>
            </a:srgbClr>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en-GB" altLang="de-DE" sz="1600" b="0">
                <a:solidFill>
                  <a:schemeClr val="tx1"/>
                </a:solidFill>
              </a:rPr>
              <a:t>On the </a:t>
            </a:r>
            <a:r>
              <a:rPr lang="en-GB" altLang="de-DE" sz="1600">
                <a:solidFill>
                  <a:schemeClr val="tx1"/>
                </a:solidFill>
              </a:rPr>
              <a:t>left side</a:t>
            </a:r>
            <a:r>
              <a:rPr lang="en-GB" altLang="de-DE" sz="1600" b="0">
                <a:solidFill>
                  <a:schemeClr val="tx1"/>
                </a:solidFill>
              </a:rPr>
              <a:t>,</a:t>
            </a:r>
          </a:p>
          <a:p>
            <a:pPr algn="ctr">
              <a:spcBef>
                <a:spcPct val="0"/>
              </a:spcBef>
              <a:buClrTx/>
              <a:buSzTx/>
              <a:buFontTx/>
              <a:buNone/>
            </a:pPr>
            <a:r>
              <a:rPr lang="en-GB" altLang="de-DE" sz="1600" b="0">
                <a:solidFill>
                  <a:schemeClr val="tx1"/>
                </a:solidFill>
              </a:rPr>
              <a:t>there is</a:t>
            </a:r>
            <a:br>
              <a:rPr lang="en-GB" altLang="de-DE" sz="1600" b="0">
                <a:solidFill>
                  <a:schemeClr val="tx1"/>
                </a:solidFill>
              </a:rPr>
            </a:br>
            <a:r>
              <a:rPr lang="en-GB" altLang="de-DE" sz="1600" b="0">
                <a:solidFill>
                  <a:schemeClr val="tx1"/>
                </a:solidFill>
              </a:rPr>
              <a:t>      </a:t>
            </a:r>
            <a:r>
              <a:rPr lang="en-GB" altLang="de-DE" sz="1600">
                <a:solidFill>
                  <a:schemeClr val="tx1"/>
                </a:solidFill>
              </a:rPr>
              <a:t>nothing right </a:t>
            </a:r>
            <a:r>
              <a:rPr lang="en-GB" altLang="de-DE" sz="1600" b="0">
                <a:solidFill>
                  <a:schemeClr val="tx1"/>
                </a:solidFill>
              </a:rPr>
              <a:t>…</a:t>
            </a:r>
          </a:p>
        </p:txBody>
      </p:sp>
      <p:grpSp>
        <p:nvGrpSpPr>
          <p:cNvPr id="2" name="Group 21"/>
          <p:cNvGrpSpPr>
            <a:grpSpLocks/>
          </p:cNvGrpSpPr>
          <p:nvPr/>
        </p:nvGrpSpPr>
        <p:grpSpPr bwMode="auto">
          <a:xfrm>
            <a:off x="3263900" y="2495550"/>
            <a:ext cx="3060700" cy="2305050"/>
            <a:chOff x="1928" y="1524"/>
            <a:chExt cx="1542" cy="1452"/>
          </a:xfrm>
        </p:grpSpPr>
        <p:sp>
          <p:nvSpPr>
            <p:cNvPr id="120843" name="Rectangle 11"/>
            <p:cNvSpPr>
              <a:spLocks noChangeArrowheads="1"/>
            </p:cNvSpPr>
            <p:nvPr/>
          </p:nvSpPr>
          <p:spPr bwMode="auto">
            <a:xfrm>
              <a:off x="1928" y="1524"/>
              <a:ext cx="1542" cy="273"/>
            </a:xfrm>
            <a:prstGeom prst="rect">
              <a:avLst/>
            </a:prstGeom>
            <a:solidFill>
              <a:srgbClr val="C0C0C0"/>
            </a:solidFill>
            <a:ln w="9525" algn="ctr">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en-GB" altLang="de-DE" sz="1600">
                  <a:solidFill>
                    <a:schemeClr val="tx1"/>
                  </a:solidFill>
                </a:rPr>
                <a:t>Balance Sheet</a:t>
              </a:r>
            </a:p>
          </p:txBody>
        </p:sp>
        <p:sp>
          <p:nvSpPr>
            <p:cNvPr id="120844" name="Rectangle 17"/>
            <p:cNvSpPr>
              <a:spLocks noChangeArrowheads="1"/>
            </p:cNvSpPr>
            <p:nvPr/>
          </p:nvSpPr>
          <p:spPr bwMode="auto">
            <a:xfrm>
              <a:off x="2699" y="1797"/>
              <a:ext cx="771" cy="117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en-GB" altLang="de-DE" sz="1600" b="0">
                <a:solidFill>
                  <a:schemeClr val="tx1"/>
                </a:solidFill>
              </a:endParaRPr>
            </a:p>
          </p:txBody>
        </p:sp>
        <p:sp>
          <p:nvSpPr>
            <p:cNvPr id="120845" name="Rectangle 18"/>
            <p:cNvSpPr>
              <a:spLocks noChangeArrowheads="1"/>
            </p:cNvSpPr>
            <p:nvPr/>
          </p:nvSpPr>
          <p:spPr bwMode="auto">
            <a:xfrm>
              <a:off x="1928" y="1797"/>
              <a:ext cx="771" cy="117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en-GB" altLang="de-DE" sz="1600" b="0">
                <a:solidFill>
                  <a:schemeClr val="tx1"/>
                </a:solidFill>
              </a:endParaRPr>
            </a:p>
          </p:txBody>
        </p:sp>
        <p:sp>
          <p:nvSpPr>
            <p:cNvPr id="120846" name="Text Box 19"/>
            <p:cNvSpPr txBox="1">
              <a:spLocks noChangeArrowheads="1"/>
            </p:cNvSpPr>
            <p:nvPr/>
          </p:nvSpPr>
          <p:spPr bwMode="auto">
            <a:xfrm>
              <a:off x="1956" y="1888"/>
              <a:ext cx="772"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50000"/>
                </a:spcBef>
                <a:buClrTx/>
                <a:buSzTx/>
                <a:buFontTx/>
                <a:buNone/>
              </a:pPr>
              <a:r>
                <a:rPr lang="en-GB" altLang="de-DE" sz="1400" b="0">
                  <a:solidFill>
                    <a:schemeClr val="tx1"/>
                  </a:solidFill>
                </a:rPr>
                <a:t>Fixed Assets</a:t>
              </a:r>
            </a:p>
            <a:p>
              <a:pPr>
                <a:spcBef>
                  <a:spcPct val="50000"/>
                </a:spcBef>
                <a:buClrTx/>
                <a:buSzTx/>
                <a:buFontTx/>
                <a:buNone/>
              </a:pPr>
              <a:r>
                <a:rPr lang="en-GB" altLang="de-DE" sz="1400" b="0">
                  <a:solidFill>
                    <a:schemeClr val="tx1"/>
                  </a:solidFill>
                </a:rPr>
                <a:t>   Financials</a:t>
              </a:r>
            </a:p>
            <a:p>
              <a:pPr>
                <a:spcBef>
                  <a:spcPct val="50000"/>
                </a:spcBef>
                <a:buClrTx/>
                <a:buSzTx/>
                <a:buFontTx/>
                <a:buNone/>
              </a:pPr>
              <a:r>
                <a:rPr lang="en-GB" altLang="de-DE" sz="1400" b="0">
                  <a:solidFill>
                    <a:schemeClr val="tx1"/>
                  </a:solidFill>
                </a:rPr>
                <a:t>   Intangibles</a:t>
              </a:r>
            </a:p>
            <a:p>
              <a:pPr>
                <a:spcBef>
                  <a:spcPct val="50000"/>
                </a:spcBef>
                <a:buClrTx/>
                <a:buSzTx/>
                <a:buFontTx/>
                <a:buNone/>
              </a:pPr>
              <a:r>
                <a:rPr lang="en-GB" altLang="de-DE" sz="1400" b="0">
                  <a:solidFill>
                    <a:schemeClr val="tx1"/>
                  </a:solidFill>
                </a:rPr>
                <a:t>Current Assets</a:t>
              </a:r>
            </a:p>
            <a:p>
              <a:pPr>
                <a:spcBef>
                  <a:spcPct val="50000"/>
                </a:spcBef>
                <a:buClrTx/>
                <a:buSzTx/>
                <a:buFontTx/>
                <a:buNone/>
              </a:pPr>
              <a:r>
                <a:rPr lang="en-GB" altLang="de-DE" sz="1400" b="0">
                  <a:solidFill>
                    <a:schemeClr val="tx1"/>
                  </a:solidFill>
                </a:rPr>
                <a:t>Cash / Liquidity</a:t>
              </a:r>
            </a:p>
          </p:txBody>
        </p:sp>
        <p:sp>
          <p:nvSpPr>
            <p:cNvPr id="120847" name="Text Box 20"/>
            <p:cNvSpPr txBox="1">
              <a:spLocks noChangeArrowheads="1"/>
            </p:cNvSpPr>
            <p:nvPr/>
          </p:nvSpPr>
          <p:spPr bwMode="auto">
            <a:xfrm>
              <a:off x="2715" y="1888"/>
              <a:ext cx="749"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50000"/>
                </a:spcBef>
                <a:buClrTx/>
                <a:buSzTx/>
                <a:buFontTx/>
                <a:buNone/>
              </a:pPr>
              <a:r>
                <a:rPr lang="en-GB" altLang="de-DE" sz="1400" b="0">
                  <a:solidFill>
                    <a:schemeClr val="tx1"/>
                  </a:solidFill>
                </a:rPr>
                <a:t>Equity</a:t>
              </a:r>
            </a:p>
            <a:p>
              <a:pPr>
                <a:spcBef>
                  <a:spcPct val="50000"/>
                </a:spcBef>
                <a:buClrTx/>
                <a:buSzTx/>
                <a:buFontTx/>
                <a:buNone/>
              </a:pPr>
              <a:r>
                <a:rPr lang="en-GB" altLang="de-DE" sz="1400" b="0">
                  <a:solidFill>
                    <a:schemeClr val="tx1"/>
                  </a:solidFill>
                </a:rPr>
                <a:t>Long-Term Debt</a:t>
              </a:r>
            </a:p>
            <a:p>
              <a:pPr>
                <a:spcBef>
                  <a:spcPct val="50000"/>
                </a:spcBef>
                <a:buClrTx/>
                <a:buSzTx/>
                <a:buFontTx/>
                <a:buNone/>
              </a:pPr>
              <a:r>
                <a:rPr lang="en-GB" altLang="de-DE" sz="1400" b="0">
                  <a:solidFill>
                    <a:schemeClr val="tx1"/>
                  </a:solidFill>
                </a:rPr>
                <a:t>Short-Term Debt</a:t>
              </a:r>
            </a:p>
            <a:p>
              <a:pPr>
                <a:spcBef>
                  <a:spcPct val="50000"/>
                </a:spcBef>
                <a:buClrTx/>
                <a:buSzTx/>
                <a:buFontTx/>
                <a:buNone/>
              </a:pPr>
              <a:r>
                <a:rPr lang="en-GB" altLang="de-DE" sz="1400" b="0">
                  <a:solidFill>
                    <a:schemeClr val="tx1"/>
                  </a:solidFill>
                </a:rPr>
                <a:t>Provisions</a:t>
              </a:r>
            </a:p>
          </p:txBody>
        </p:sp>
      </p:grpSp>
      <p:sp>
        <p:nvSpPr>
          <p:cNvPr id="15" name="Rectangle 23"/>
          <p:cNvSpPr>
            <a:spLocks noChangeArrowheads="1"/>
          </p:cNvSpPr>
          <p:nvPr/>
        </p:nvSpPr>
        <p:spPr bwMode="auto">
          <a:xfrm>
            <a:off x="1230313" y="5181600"/>
            <a:ext cx="2117725" cy="792163"/>
          </a:xfrm>
          <a:prstGeom prst="rect">
            <a:avLst/>
          </a:prstGeom>
          <a:solidFill>
            <a:srgbClr val="007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en-GB" altLang="de-DE" sz="1600">
                <a:solidFill>
                  <a:schemeClr val="bg1"/>
                </a:solidFill>
              </a:rPr>
              <a:t>1. Valuation </a:t>
            </a:r>
          </a:p>
          <a:p>
            <a:pPr algn="ctr">
              <a:spcBef>
                <a:spcPct val="0"/>
              </a:spcBef>
              <a:buClrTx/>
              <a:buSzTx/>
              <a:buFontTx/>
              <a:buNone/>
            </a:pPr>
            <a:r>
              <a:rPr lang="en-GB" altLang="de-DE" sz="1600">
                <a:solidFill>
                  <a:schemeClr val="bg1"/>
                </a:solidFill>
              </a:rPr>
              <a:t>Problem !!!</a:t>
            </a:r>
          </a:p>
        </p:txBody>
      </p:sp>
      <p:sp>
        <p:nvSpPr>
          <p:cNvPr id="16" name="Rectangle 24"/>
          <p:cNvSpPr>
            <a:spLocks noChangeArrowheads="1"/>
          </p:cNvSpPr>
          <p:nvPr/>
        </p:nvSpPr>
        <p:spPr bwMode="auto">
          <a:xfrm>
            <a:off x="6342063" y="5165725"/>
            <a:ext cx="2117725" cy="792163"/>
          </a:xfrm>
          <a:prstGeom prst="rect">
            <a:avLst/>
          </a:prstGeom>
          <a:solidFill>
            <a:srgbClr val="007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en-GB" altLang="de-DE" sz="1600">
                <a:solidFill>
                  <a:schemeClr val="bg1"/>
                </a:solidFill>
              </a:rPr>
              <a:t>2. Funding</a:t>
            </a:r>
          </a:p>
          <a:p>
            <a:pPr algn="ctr">
              <a:spcBef>
                <a:spcPct val="0"/>
              </a:spcBef>
              <a:buClrTx/>
              <a:buSzTx/>
              <a:buFontTx/>
              <a:buNone/>
            </a:pPr>
            <a:r>
              <a:rPr lang="en-GB" altLang="de-DE" sz="1600">
                <a:solidFill>
                  <a:schemeClr val="bg1"/>
                </a:solidFill>
              </a:rPr>
              <a:t>Problem !!!</a:t>
            </a:r>
          </a:p>
        </p:txBody>
      </p:sp>
      <p:sp>
        <p:nvSpPr>
          <p:cNvPr id="17" name="Pfeil nach rechts 16"/>
          <p:cNvSpPr>
            <a:spLocks noChangeArrowheads="1"/>
          </p:cNvSpPr>
          <p:nvPr/>
        </p:nvSpPr>
        <p:spPr bwMode="auto">
          <a:xfrm>
            <a:off x="3873500" y="5410200"/>
            <a:ext cx="1968500" cy="330200"/>
          </a:xfrm>
          <a:prstGeom prst="rightArrow">
            <a:avLst>
              <a:gd name="adj1" fmla="val 50000"/>
              <a:gd name="adj2" fmla="val 50011"/>
            </a:avLst>
          </a:prstGeom>
          <a:solidFill>
            <a:srgbClr val="0070C0"/>
          </a:solidFill>
          <a:ln w="12700" algn="ctr">
            <a:solidFill>
              <a:schemeClr val="tx1"/>
            </a:solidFill>
            <a:round/>
            <a:headEnd/>
            <a:tailEnd/>
          </a:ln>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Tree>
    <p:extLst>
      <p:ext uri="{BB962C8B-B14F-4D97-AF65-F5344CB8AC3E}">
        <p14:creationId xmlns:p14="http://schemas.microsoft.com/office/powerpoint/2010/main" val="39559918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AT" altLang="de-DE" sz="2800" dirty="0"/>
              <a:t>IFRS vs. EU-MS GAAP</a:t>
            </a:r>
          </a:p>
        </p:txBody>
      </p:sp>
      <p:sp>
        <p:nvSpPr>
          <p:cNvPr id="121859" name="Rectangle 3"/>
          <p:cNvSpPr>
            <a:spLocks noGrp="1" noChangeArrowheads="1"/>
          </p:cNvSpPr>
          <p:nvPr>
            <p:ph type="body" idx="1"/>
          </p:nvPr>
        </p:nvSpPr>
        <p:spPr>
          <a:xfrm>
            <a:off x="508000" y="1123950"/>
            <a:ext cx="6873875" cy="495300"/>
          </a:xfrm>
        </p:spPr>
        <p:txBody>
          <a:bodyPr/>
          <a:lstStyle/>
          <a:p>
            <a:pPr>
              <a:lnSpc>
                <a:spcPct val="105000"/>
              </a:lnSpc>
              <a:spcBef>
                <a:spcPct val="30000"/>
              </a:spcBef>
            </a:pPr>
            <a:r>
              <a:rPr lang="en-US" altLang="de-DE"/>
              <a:t>Effects on the balance sheet</a:t>
            </a:r>
          </a:p>
        </p:txBody>
      </p:sp>
      <p:grpSp>
        <p:nvGrpSpPr>
          <p:cNvPr id="2" name="Group 21"/>
          <p:cNvGrpSpPr>
            <a:grpSpLocks/>
          </p:cNvGrpSpPr>
          <p:nvPr/>
        </p:nvGrpSpPr>
        <p:grpSpPr bwMode="auto">
          <a:xfrm>
            <a:off x="2959100" y="1816100"/>
            <a:ext cx="4252913" cy="3876675"/>
            <a:chOff x="1928" y="1524"/>
            <a:chExt cx="1560" cy="1453"/>
          </a:xfrm>
        </p:grpSpPr>
        <p:sp>
          <p:nvSpPr>
            <p:cNvPr id="121868" name="Rectangle 11"/>
            <p:cNvSpPr>
              <a:spLocks noChangeArrowheads="1"/>
            </p:cNvSpPr>
            <p:nvPr/>
          </p:nvSpPr>
          <p:spPr bwMode="auto">
            <a:xfrm>
              <a:off x="1928" y="1524"/>
              <a:ext cx="1542" cy="273"/>
            </a:xfrm>
            <a:prstGeom prst="rect">
              <a:avLst/>
            </a:prstGeom>
            <a:solidFill>
              <a:srgbClr val="C0C0C0"/>
            </a:solidFill>
            <a:ln w="9525" algn="ctr">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en-US" altLang="de-DE" sz="1600">
                  <a:solidFill>
                    <a:schemeClr val="tx1"/>
                  </a:solidFill>
                </a:rPr>
                <a:t>Balance Sheet</a:t>
              </a:r>
            </a:p>
          </p:txBody>
        </p:sp>
        <p:sp>
          <p:nvSpPr>
            <p:cNvPr id="121869" name="Rectangle 17"/>
            <p:cNvSpPr>
              <a:spLocks noChangeArrowheads="1"/>
            </p:cNvSpPr>
            <p:nvPr/>
          </p:nvSpPr>
          <p:spPr bwMode="auto">
            <a:xfrm>
              <a:off x="2699" y="1797"/>
              <a:ext cx="771" cy="117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en-US" altLang="de-DE" sz="1600" b="0">
                <a:solidFill>
                  <a:schemeClr val="tx1"/>
                </a:solidFill>
              </a:endParaRPr>
            </a:p>
          </p:txBody>
        </p:sp>
        <p:sp>
          <p:nvSpPr>
            <p:cNvPr id="121870" name="Rectangle 18"/>
            <p:cNvSpPr>
              <a:spLocks noChangeArrowheads="1"/>
            </p:cNvSpPr>
            <p:nvPr/>
          </p:nvSpPr>
          <p:spPr bwMode="auto">
            <a:xfrm>
              <a:off x="1928" y="1797"/>
              <a:ext cx="771" cy="117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en-US" altLang="de-DE" sz="1600" b="0">
                <a:solidFill>
                  <a:schemeClr val="tx1"/>
                </a:solidFill>
              </a:endParaRPr>
            </a:p>
          </p:txBody>
        </p:sp>
        <p:sp>
          <p:nvSpPr>
            <p:cNvPr id="121871" name="Text Box 19"/>
            <p:cNvSpPr txBox="1">
              <a:spLocks noChangeArrowheads="1"/>
            </p:cNvSpPr>
            <p:nvPr/>
          </p:nvSpPr>
          <p:spPr bwMode="auto">
            <a:xfrm>
              <a:off x="1956" y="1812"/>
              <a:ext cx="745"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ts val="1200"/>
                </a:spcBef>
                <a:buClrTx/>
                <a:buSzTx/>
                <a:buFontTx/>
                <a:buNone/>
              </a:pPr>
              <a:r>
                <a:rPr lang="en-US" altLang="de-DE" sz="1400" b="0">
                  <a:solidFill>
                    <a:schemeClr val="tx1"/>
                  </a:solidFill>
                </a:rPr>
                <a:t>Fixed Assets</a:t>
              </a:r>
            </a:p>
            <a:p>
              <a:pPr>
                <a:spcBef>
                  <a:spcPts val="1200"/>
                </a:spcBef>
                <a:buClrTx/>
                <a:buSzTx/>
                <a:buFontTx/>
                <a:buNone/>
              </a:pPr>
              <a:r>
                <a:rPr lang="en-US" altLang="de-DE" sz="1400" b="0">
                  <a:solidFill>
                    <a:schemeClr val="tx1"/>
                  </a:solidFill>
                </a:rPr>
                <a:t>   tangibles / property</a:t>
              </a:r>
            </a:p>
            <a:p>
              <a:pPr>
                <a:spcBef>
                  <a:spcPts val="1200"/>
                </a:spcBef>
                <a:buClrTx/>
                <a:buSzTx/>
                <a:buFontTx/>
                <a:buNone/>
              </a:pPr>
              <a:r>
                <a:rPr lang="en-US" altLang="de-DE" sz="1400" b="0">
                  <a:solidFill>
                    <a:schemeClr val="tx1"/>
                  </a:solidFill>
                </a:rPr>
                <a:t>   intangibles </a:t>
              </a:r>
            </a:p>
            <a:p>
              <a:pPr>
                <a:spcBef>
                  <a:spcPts val="1200"/>
                </a:spcBef>
                <a:buClrTx/>
                <a:buSzTx/>
                <a:buFontTx/>
                <a:buNone/>
              </a:pPr>
              <a:r>
                <a:rPr lang="en-US" altLang="de-DE" sz="1400" b="0">
                  <a:solidFill>
                    <a:schemeClr val="tx1"/>
                  </a:solidFill>
                </a:rPr>
                <a:t>   financials</a:t>
              </a:r>
            </a:p>
            <a:p>
              <a:pPr>
                <a:spcBef>
                  <a:spcPts val="1200"/>
                </a:spcBef>
                <a:buClrTx/>
                <a:buSzTx/>
                <a:buFontTx/>
                <a:buNone/>
              </a:pPr>
              <a:r>
                <a:rPr lang="en-US" altLang="de-DE" sz="1400" b="0">
                  <a:solidFill>
                    <a:schemeClr val="tx1"/>
                  </a:solidFill>
                </a:rPr>
                <a:t>Current Assets</a:t>
              </a:r>
            </a:p>
            <a:p>
              <a:pPr>
                <a:spcBef>
                  <a:spcPts val="1200"/>
                </a:spcBef>
                <a:buClrTx/>
                <a:buSzTx/>
                <a:buFontTx/>
                <a:buNone/>
              </a:pPr>
              <a:r>
                <a:rPr lang="en-US" altLang="de-DE" sz="1400" b="0">
                  <a:solidFill>
                    <a:schemeClr val="tx1"/>
                  </a:solidFill>
                </a:rPr>
                <a:t>   inventories</a:t>
              </a:r>
            </a:p>
            <a:p>
              <a:pPr>
                <a:spcBef>
                  <a:spcPts val="1200"/>
                </a:spcBef>
                <a:buClrTx/>
                <a:buSzTx/>
                <a:buFontTx/>
                <a:buNone/>
              </a:pPr>
              <a:r>
                <a:rPr lang="en-US" altLang="de-DE" sz="1400" b="0">
                  <a:solidFill>
                    <a:schemeClr val="tx1"/>
                  </a:solidFill>
                </a:rPr>
                <a:t>   accounts  receivable</a:t>
              </a:r>
            </a:p>
            <a:p>
              <a:pPr>
                <a:spcBef>
                  <a:spcPts val="1200"/>
                </a:spcBef>
                <a:buClrTx/>
                <a:buSzTx/>
                <a:buFontTx/>
                <a:buNone/>
              </a:pPr>
              <a:r>
                <a:rPr lang="en-US" altLang="de-DE" sz="1400" b="0">
                  <a:solidFill>
                    <a:schemeClr val="tx1"/>
                  </a:solidFill>
                </a:rPr>
                <a:t>Cash / Liquidity</a:t>
              </a:r>
            </a:p>
          </p:txBody>
        </p:sp>
        <p:sp>
          <p:nvSpPr>
            <p:cNvPr id="121872" name="Text Box 20"/>
            <p:cNvSpPr txBox="1">
              <a:spLocks noChangeArrowheads="1"/>
            </p:cNvSpPr>
            <p:nvPr/>
          </p:nvSpPr>
          <p:spPr bwMode="auto">
            <a:xfrm>
              <a:off x="2701" y="1812"/>
              <a:ext cx="787"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50000"/>
                </a:spcBef>
                <a:buClrTx/>
                <a:buSzTx/>
                <a:buFontTx/>
                <a:buNone/>
              </a:pPr>
              <a:r>
                <a:rPr lang="en-US" altLang="de-DE" sz="1400" b="0">
                  <a:solidFill>
                    <a:schemeClr val="tx1"/>
                  </a:solidFill>
                </a:rPr>
                <a:t>Equity</a:t>
              </a:r>
              <a:br>
                <a:rPr lang="en-US" altLang="de-DE" sz="1400" b="0">
                  <a:solidFill>
                    <a:schemeClr val="tx1"/>
                  </a:solidFill>
                </a:rPr>
              </a:br>
              <a:endParaRPr lang="en-US" altLang="de-DE" sz="1400" b="0">
                <a:solidFill>
                  <a:schemeClr val="tx1"/>
                </a:solidFill>
              </a:endParaRPr>
            </a:p>
            <a:p>
              <a:pPr>
                <a:spcBef>
                  <a:spcPct val="50000"/>
                </a:spcBef>
                <a:buClrTx/>
                <a:buSzTx/>
                <a:buFontTx/>
                <a:buNone/>
              </a:pPr>
              <a:r>
                <a:rPr lang="en-US" altLang="de-DE" sz="1400" b="0">
                  <a:solidFill>
                    <a:schemeClr val="tx1"/>
                  </a:solidFill>
                </a:rPr>
                <a:t>Long-Term liabilities</a:t>
              </a:r>
            </a:p>
            <a:p>
              <a:pPr>
                <a:spcBef>
                  <a:spcPct val="50000"/>
                </a:spcBef>
                <a:buClrTx/>
                <a:buSzTx/>
                <a:buFontTx/>
                <a:buNone/>
              </a:pPr>
              <a:r>
                <a:rPr lang="en-US" altLang="de-DE" sz="1400" b="0">
                  <a:solidFill>
                    <a:schemeClr val="tx1"/>
                  </a:solidFill>
                </a:rPr>
                <a:t>   investment loan</a:t>
              </a:r>
            </a:p>
            <a:p>
              <a:pPr>
                <a:spcBef>
                  <a:spcPct val="50000"/>
                </a:spcBef>
                <a:buClrTx/>
                <a:buSzTx/>
                <a:buFontTx/>
                <a:buNone/>
              </a:pPr>
              <a:r>
                <a:rPr lang="en-US" altLang="de-DE" sz="1400" b="0">
                  <a:solidFill>
                    <a:schemeClr val="tx1"/>
                  </a:solidFill>
                </a:rPr>
                <a:t>   issued securities</a:t>
              </a:r>
            </a:p>
            <a:p>
              <a:pPr>
                <a:spcBef>
                  <a:spcPct val="50000"/>
                </a:spcBef>
                <a:buClrTx/>
                <a:buSzTx/>
                <a:buFontTx/>
                <a:buNone/>
              </a:pPr>
              <a:r>
                <a:rPr lang="en-US" altLang="de-DE" sz="1400" b="0">
                  <a:solidFill>
                    <a:schemeClr val="tx1"/>
                  </a:solidFill>
                </a:rPr>
                <a:t>   long-term provisions</a:t>
              </a:r>
            </a:p>
            <a:p>
              <a:pPr>
                <a:spcBef>
                  <a:spcPct val="50000"/>
                </a:spcBef>
                <a:buClrTx/>
                <a:buSzTx/>
                <a:buFontTx/>
                <a:buNone/>
              </a:pPr>
              <a:r>
                <a:rPr lang="en-US" altLang="de-DE" sz="1400" b="0">
                  <a:solidFill>
                    <a:schemeClr val="tx1"/>
                  </a:solidFill>
                </a:rPr>
                <a:t>Current Liabilities</a:t>
              </a:r>
            </a:p>
            <a:p>
              <a:pPr>
                <a:spcBef>
                  <a:spcPct val="50000"/>
                </a:spcBef>
                <a:buClrTx/>
                <a:buSzTx/>
                <a:buFontTx/>
                <a:buNone/>
              </a:pPr>
              <a:r>
                <a:rPr lang="en-US" altLang="de-DE" sz="1400" b="0">
                  <a:solidFill>
                    <a:schemeClr val="tx1"/>
                  </a:solidFill>
                </a:rPr>
                <a:t>   accounts payable</a:t>
              </a:r>
            </a:p>
            <a:p>
              <a:pPr>
                <a:spcBef>
                  <a:spcPct val="50000"/>
                </a:spcBef>
                <a:buClrTx/>
                <a:buSzTx/>
                <a:buFontTx/>
                <a:buNone/>
              </a:pPr>
              <a:r>
                <a:rPr lang="en-US" altLang="de-DE" sz="1400" b="0">
                  <a:solidFill>
                    <a:schemeClr val="tx1"/>
                  </a:solidFill>
                </a:rPr>
                <a:t>   overdrafts / bank loans</a:t>
              </a:r>
            </a:p>
            <a:p>
              <a:pPr>
                <a:spcBef>
                  <a:spcPct val="50000"/>
                </a:spcBef>
                <a:buClrTx/>
                <a:buSzTx/>
                <a:buFontTx/>
                <a:buNone/>
              </a:pPr>
              <a:r>
                <a:rPr lang="en-US" altLang="de-DE" sz="1400" b="0">
                  <a:solidFill>
                    <a:schemeClr val="tx1"/>
                  </a:solidFill>
                </a:rPr>
                <a:t>   short-term provisions</a:t>
              </a:r>
            </a:p>
          </p:txBody>
        </p:sp>
      </p:grpSp>
      <p:sp>
        <p:nvSpPr>
          <p:cNvPr id="10" name="Pfeil nach unten 9"/>
          <p:cNvSpPr>
            <a:spLocks noChangeArrowheads="1"/>
          </p:cNvSpPr>
          <p:nvPr/>
        </p:nvSpPr>
        <p:spPr bwMode="auto">
          <a:xfrm>
            <a:off x="7696200" y="4013200"/>
            <a:ext cx="584200" cy="762000"/>
          </a:xfrm>
          <a:prstGeom prst="downArrow">
            <a:avLst>
              <a:gd name="adj1" fmla="val 50000"/>
              <a:gd name="adj2" fmla="val 50000"/>
            </a:avLst>
          </a:prstGeom>
          <a:solidFill>
            <a:srgbClr val="0070C0">
              <a:alpha val="50195"/>
            </a:srgbClr>
          </a:solidFill>
          <a:ln w="12700" algn="ctr">
            <a:solidFill>
              <a:schemeClr val="tx1"/>
            </a:solidFill>
            <a:round/>
            <a:headEnd/>
            <a:tailEnd/>
          </a:ln>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
        <p:nvSpPr>
          <p:cNvPr id="11" name="Geschweifte Klammer links 10"/>
          <p:cNvSpPr>
            <a:spLocks/>
          </p:cNvSpPr>
          <p:nvPr/>
        </p:nvSpPr>
        <p:spPr bwMode="auto">
          <a:xfrm>
            <a:off x="2400300" y="2552700"/>
            <a:ext cx="457200" cy="3124200"/>
          </a:xfrm>
          <a:prstGeom prst="leftBrace">
            <a:avLst>
              <a:gd name="adj1" fmla="val 8320"/>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
        <p:nvSpPr>
          <p:cNvPr id="12" name="Pfeil nach unten 11"/>
          <p:cNvSpPr>
            <a:spLocks noChangeArrowheads="1"/>
          </p:cNvSpPr>
          <p:nvPr/>
        </p:nvSpPr>
        <p:spPr bwMode="auto">
          <a:xfrm flipV="1">
            <a:off x="1828800" y="3733800"/>
            <a:ext cx="584200" cy="762000"/>
          </a:xfrm>
          <a:prstGeom prst="downArrow">
            <a:avLst>
              <a:gd name="adj1" fmla="val 50000"/>
              <a:gd name="adj2" fmla="val 50000"/>
            </a:avLst>
          </a:prstGeom>
          <a:solidFill>
            <a:srgbClr val="0070C0">
              <a:alpha val="50195"/>
            </a:srgbClr>
          </a:solidFill>
          <a:ln w="12700" algn="ctr">
            <a:solidFill>
              <a:schemeClr val="tx1"/>
            </a:solidFill>
            <a:round/>
            <a:headEnd/>
            <a:tailEnd/>
          </a:ln>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
        <p:nvSpPr>
          <p:cNvPr id="13" name="Geschweifte Klammer links 12"/>
          <p:cNvSpPr>
            <a:spLocks/>
          </p:cNvSpPr>
          <p:nvPr/>
        </p:nvSpPr>
        <p:spPr bwMode="auto">
          <a:xfrm flipH="1">
            <a:off x="7277100" y="3153228"/>
            <a:ext cx="457200" cy="2527300"/>
          </a:xfrm>
          <a:prstGeom prst="leftBrace">
            <a:avLst>
              <a:gd name="adj1" fmla="val 8343"/>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
        <p:nvSpPr>
          <p:cNvPr id="14" name="Geschweifte Klammer links 13"/>
          <p:cNvSpPr>
            <a:spLocks/>
          </p:cNvSpPr>
          <p:nvPr/>
        </p:nvSpPr>
        <p:spPr bwMode="auto">
          <a:xfrm flipH="1">
            <a:off x="7277100" y="2556328"/>
            <a:ext cx="457200" cy="596900"/>
          </a:xfrm>
          <a:prstGeom prst="leftBrace">
            <a:avLst>
              <a:gd name="adj1" fmla="val 8335"/>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
        <p:nvSpPr>
          <p:cNvPr id="15" name="Pfeil nach unten 14"/>
          <p:cNvSpPr>
            <a:spLocks noChangeArrowheads="1"/>
          </p:cNvSpPr>
          <p:nvPr/>
        </p:nvSpPr>
        <p:spPr bwMode="auto">
          <a:xfrm flipV="1">
            <a:off x="7696200" y="2451100"/>
            <a:ext cx="584200" cy="762000"/>
          </a:xfrm>
          <a:prstGeom prst="downArrow">
            <a:avLst>
              <a:gd name="adj1" fmla="val 50000"/>
              <a:gd name="adj2" fmla="val 50000"/>
            </a:avLst>
          </a:prstGeom>
          <a:solidFill>
            <a:srgbClr val="C00000"/>
          </a:solidFill>
          <a:ln w="12700" algn="ctr">
            <a:solidFill>
              <a:schemeClr val="tx1"/>
            </a:solidFill>
            <a:round/>
            <a:headEnd/>
            <a:tailEnd/>
          </a:ln>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
        <p:nvSpPr>
          <p:cNvPr id="16" name="Pfeil nach unten 15"/>
          <p:cNvSpPr>
            <a:spLocks noChangeArrowheads="1"/>
          </p:cNvSpPr>
          <p:nvPr/>
        </p:nvSpPr>
        <p:spPr bwMode="auto">
          <a:xfrm flipV="1">
            <a:off x="8356600" y="2451100"/>
            <a:ext cx="584200" cy="762000"/>
          </a:xfrm>
          <a:prstGeom prst="downArrow">
            <a:avLst>
              <a:gd name="adj1" fmla="val 50000"/>
              <a:gd name="adj2" fmla="val 50000"/>
            </a:avLst>
          </a:prstGeom>
          <a:solidFill>
            <a:srgbClr val="C00000"/>
          </a:solidFill>
          <a:ln w="12700" algn="ctr">
            <a:solidFill>
              <a:schemeClr val="tx1"/>
            </a:solidFill>
            <a:round/>
            <a:headEnd/>
            <a:tailEnd/>
          </a:ln>
        </p:spPr>
        <p:txBody>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600" b="0">
              <a:solidFill>
                <a:schemeClr val="tx1"/>
              </a:solidFill>
            </a:endParaRPr>
          </a:p>
        </p:txBody>
      </p:sp>
    </p:spTree>
    <p:extLst>
      <p:ext uri="{BB962C8B-B14F-4D97-AF65-F5344CB8AC3E}">
        <p14:creationId xmlns:p14="http://schemas.microsoft.com/office/powerpoint/2010/main" val="6199043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FCF6655-98F0-4233-9CEF-122634256224}"/>
              </a:ext>
            </a:extLst>
          </p:cNvPr>
          <p:cNvSpPr>
            <a:spLocks noChangeArrowheads="1"/>
          </p:cNvSpPr>
          <p:nvPr/>
        </p:nvSpPr>
        <p:spPr bwMode="auto">
          <a:xfrm>
            <a:off x="608013" y="4915239"/>
            <a:ext cx="8472487" cy="584200"/>
          </a:xfrm>
          <a:prstGeom prst="rect">
            <a:avLst/>
          </a:prstGeom>
          <a:solidFill>
            <a:srgbClr val="FFFF99">
              <a:alpha val="50195"/>
            </a:srgbClr>
          </a:solidFill>
          <a:ln w="12700">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800">
              <a:solidFill>
                <a:schemeClr val="tx1"/>
              </a:solidFill>
            </a:endParaRPr>
          </a:p>
        </p:txBody>
      </p:sp>
      <p:sp>
        <p:nvSpPr>
          <p:cNvPr id="6147" name="Rectangle 3">
            <a:extLst>
              <a:ext uri="{FF2B5EF4-FFF2-40B4-BE49-F238E27FC236}">
                <a16:creationId xmlns:a16="http://schemas.microsoft.com/office/drawing/2014/main" id="{D5C54FE6-B4FC-430F-AF61-9564ADE095E0}"/>
              </a:ext>
            </a:extLst>
          </p:cNvPr>
          <p:cNvSpPr>
            <a:spLocks noGrp="1" noChangeArrowheads="1"/>
          </p:cNvSpPr>
          <p:nvPr>
            <p:ph type="title"/>
          </p:nvPr>
        </p:nvSpPr>
        <p:spPr/>
        <p:txBody>
          <a:bodyPr/>
          <a:lstStyle/>
          <a:p>
            <a:r>
              <a:rPr lang="en-GB" altLang="de-DE"/>
              <a:t>Agenda</a:t>
            </a:r>
          </a:p>
        </p:txBody>
      </p:sp>
      <p:sp>
        <p:nvSpPr>
          <p:cNvPr id="6148" name="Rectangle 4">
            <a:extLst>
              <a:ext uri="{FF2B5EF4-FFF2-40B4-BE49-F238E27FC236}">
                <a16:creationId xmlns:a16="http://schemas.microsoft.com/office/drawing/2014/main" id="{DB78970A-49F9-4BE1-8F43-2CC801679E8B}"/>
              </a:ext>
            </a:extLst>
          </p:cNvPr>
          <p:cNvSpPr>
            <a:spLocks noGrp="1" noChangeArrowheads="1"/>
          </p:cNvSpPr>
          <p:nvPr>
            <p:ph type="body" idx="1"/>
          </p:nvPr>
        </p:nvSpPr>
        <p:spPr>
          <a:xfrm>
            <a:off x="941387" y="1428750"/>
            <a:ext cx="7955869" cy="4226462"/>
          </a:xfrm>
        </p:spPr>
        <p:txBody>
          <a:bodyPr/>
          <a:lstStyle/>
          <a:p>
            <a:pPr>
              <a:lnSpc>
                <a:spcPct val="150000"/>
              </a:lnSpc>
              <a:spcBef>
                <a:spcPts val="2400"/>
              </a:spcBef>
            </a:pPr>
            <a:r>
              <a:rPr lang="en-GB" altLang="de-DE" dirty="0"/>
              <a:t>Types of Financial Systems</a:t>
            </a:r>
          </a:p>
          <a:p>
            <a:pPr>
              <a:lnSpc>
                <a:spcPct val="150000"/>
              </a:lnSpc>
              <a:spcBef>
                <a:spcPts val="2400"/>
              </a:spcBef>
            </a:pPr>
            <a:r>
              <a:rPr lang="en-GB" altLang="de-DE" dirty="0"/>
              <a:t>Characteristics and Indicators</a:t>
            </a:r>
          </a:p>
          <a:p>
            <a:pPr>
              <a:lnSpc>
                <a:spcPct val="150000"/>
              </a:lnSpc>
              <a:spcBef>
                <a:spcPts val="2400"/>
              </a:spcBef>
            </a:pPr>
            <a:r>
              <a:rPr lang="en-GB" altLang="de-DE" dirty="0"/>
              <a:t>Functions and Impact on the Real Economy</a:t>
            </a:r>
          </a:p>
          <a:p>
            <a:pPr>
              <a:lnSpc>
                <a:spcPct val="150000"/>
              </a:lnSpc>
              <a:spcBef>
                <a:spcPts val="2400"/>
              </a:spcBef>
            </a:pPr>
            <a:r>
              <a:rPr lang="en-GB" altLang="de-DE" dirty="0"/>
              <a:t>Recent Developments and Incompatibilities</a:t>
            </a:r>
          </a:p>
          <a:p>
            <a:pPr>
              <a:lnSpc>
                <a:spcPct val="150000"/>
              </a:lnSpc>
              <a:spcBef>
                <a:spcPts val="2400"/>
              </a:spcBef>
            </a:pPr>
            <a:r>
              <a:rPr lang="en-GB" altLang="de-DE" dirty="0"/>
              <a:t>Outcome and Outlook</a:t>
            </a:r>
          </a:p>
        </p:txBody>
      </p:sp>
    </p:spTree>
    <p:extLst>
      <p:ext uri="{BB962C8B-B14F-4D97-AF65-F5344CB8AC3E}">
        <p14:creationId xmlns:p14="http://schemas.microsoft.com/office/powerpoint/2010/main" val="3983910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0D029-900A-47B2-9712-6E72CC363C79}"/>
              </a:ext>
            </a:extLst>
          </p:cNvPr>
          <p:cNvSpPr>
            <a:spLocks noGrp="1"/>
          </p:cNvSpPr>
          <p:nvPr>
            <p:ph type="title"/>
          </p:nvPr>
        </p:nvSpPr>
        <p:spPr/>
        <p:txBody>
          <a:bodyPr/>
          <a:lstStyle/>
          <a:p>
            <a:r>
              <a:rPr lang="de-AT" sz="2800" dirty="0"/>
              <a:t>Real GDP: Eurozone + Selected Countries</a:t>
            </a:r>
          </a:p>
        </p:txBody>
      </p:sp>
      <p:pic>
        <p:nvPicPr>
          <p:cNvPr id="4" name="Grafik 3">
            <a:extLst>
              <a:ext uri="{FF2B5EF4-FFF2-40B4-BE49-F238E27FC236}">
                <a16:creationId xmlns:a16="http://schemas.microsoft.com/office/drawing/2014/main" id="{C4600C93-5A0C-443F-9FAF-5A2A2DE6809A}"/>
              </a:ext>
            </a:extLst>
          </p:cNvPr>
          <p:cNvPicPr>
            <a:picLocks noChangeAspect="1"/>
          </p:cNvPicPr>
          <p:nvPr/>
        </p:nvPicPr>
        <p:blipFill>
          <a:blip r:embed="rId2"/>
          <a:stretch>
            <a:fillRect/>
          </a:stretch>
        </p:blipFill>
        <p:spPr>
          <a:xfrm>
            <a:off x="188686" y="1280499"/>
            <a:ext cx="9524353" cy="5051815"/>
          </a:xfrm>
          <a:prstGeom prst="rect">
            <a:avLst/>
          </a:prstGeom>
          <a:ln w="3175">
            <a:solidFill>
              <a:schemeClr val="bg1">
                <a:lumMod val="75000"/>
              </a:schemeClr>
            </a:solidFill>
          </a:ln>
        </p:spPr>
      </p:pic>
      <p:sp>
        <p:nvSpPr>
          <p:cNvPr id="5" name="Text Box 5">
            <a:extLst>
              <a:ext uri="{FF2B5EF4-FFF2-40B4-BE49-F238E27FC236}">
                <a16:creationId xmlns:a16="http://schemas.microsoft.com/office/drawing/2014/main" id="{16E1F771-5250-40FF-BE2C-C9A1FA544886}"/>
              </a:ext>
            </a:extLst>
          </p:cNvPr>
          <p:cNvSpPr txBox="1">
            <a:spLocks noChangeArrowheads="1"/>
          </p:cNvSpPr>
          <p:nvPr/>
        </p:nvSpPr>
        <p:spPr bwMode="auto">
          <a:xfrm>
            <a:off x="3643085" y="6499143"/>
            <a:ext cx="3077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RLB NÖ-Wien Treasury (</a:t>
            </a:r>
            <a:r>
              <a:rPr lang="de-DE" altLang="de-DE" sz="1000" b="0" dirty="0" err="1">
                <a:solidFill>
                  <a:srgbClr val="002060"/>
                </a:solidFill>
              </a:rPr>
              <a:t>Oct</a:t>
            </a:r>
            <a:r>
              <a:rPr lang="de-DE" altLang="de-DE" sz="1000" b="0" dirty="0">
                <a:solidFill>
                  <a:srgbClr val="002060"/>
                </a:solidFill>
              </a:rPr>
              <a:t>. 3, 2017)</a:t>
            </a:r>
          </a:p>
        </p:txBody>
      </p:sp>
    </p:spTree>
    <p:extLst>
      <p:ext uri="{BB962C8B-B14F-4D97-AF65-F5344CB8AC3E}">
        <p14:creationId xmlns:p14="http://schemas.microsoft.com/office/powerpoint/2010/main" val="8390440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FCF6655-98F0-4233-9CEF-122634256224}"/>
              </a:ext>
            </a:extLst>
          </p:cNvPr>
          <p:cNvSpPr>
            <a:spLocks noChangeArrowheads="1"/>
          </p:cNvSpPr>
          <p:nvPr/>
        </p:nvSpPr>
        <p:spPr bwMode="auto">
          <a:xfrm>
            <a:off x="608013" y="1482725"/>
            <a:ext cx="8472487" cy="584200"/>
          </a:xfrm>
          <a:prstGeom prst="rect">
            <a:avLst/>
          </a:prstGeom>
          <a:solidFill>
            <a:srgbClr val="FFFF99">
              <a:alpha val="50195"/>
            </a:srgbClr>
          </a:solidFill>
          <a:ln w="12700">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800">
              <a:solidFill>
                <a:schemeClr val="tx1"/>
              </a:solidFill>
            </a:endParaRPr>
          </a:p>
        </p:txBody>
      </p:sp>
      <p:sp>
        <p:nvSpPr>
          <p:cNvPr id="6147" name="Rectangle 3">
            <a:extLst>
              <a:ext uri="{FF2B5EF4-FFF2-40B4-BE49-F238E27FC236}">
                <a16:creationId xmlns:a16="http://schemas.microsoft.com/office/drawing/2014/main" id="{D5C54FE6-B4FC-430F-AF61-9564ADE095E0}"/>
              </a:ext>
            </a:extLst>
          </p:cNvPr>
          <p:cNvSpPr>
            <a:spLocks noGrp="1" noChangeArrowheads="1"/>
          </p:cNvSpPr>
          <p:nvPr>
            <p:ph type="title"/>
          </p:nvPr>
        </p:nvSpPr>
        <p:spPr/>
        <p:txBody>
          <a:bodyPr/>
          <a:lstStyle/>
          <a:p>
            <a:r>
              <a:rPr lang="en-GB" altLang="de-DE"/>
              <a:t>Agenda</a:t>
            </a:r>
          </a:p>
        </p:txBody>
      </p:sp>
      <p:sp>
        <p:nvSpPr>
          <p:cNvPr id="6148" name="Rectangle 4">
            <a:extLst>
              <a:ext uri="{FF2B5EF4-FFF2-40B4-BE49-F238E27FC236}">
                <a16:creationId xmlns:a16="http://schemas.microsoft.com/office/drawing/2014/main" id="{DB78970A-49F9-4BE1-8F43-2CC801679E8B}"/>
              </a:ext>
            </a:extLst>
          </p:cNvPr>
          <p:cNvSpPr>
            <a:spLocks noGrp="1" noChangeArrowheads="1"/>
          </p:cNvSpPr>
          <p:nvPr>
            <p:ph type="body" idx="1"/>
          </p:nvPr>
        </p:nvSpPr>
        <p:spPr>
          <a:xfrm>
            <a:off x="941387" y="1428750"/>
            <a:ext cx="7955869" cy="4226462"/>
          </a:xfrm>
        </p:spPr>
        <p:txBody>
          <a:bodyPr/>
          <a:lstStyle/>
          <a:p>
            <a:pPr>
              <a:lnSpc>
                <a:spcPct val="150000"/>
              </a:lnSpc>
              <a:spcBef>
                <a:spcPts val="2400"/>
              </a:spcBef>
            </a:pPr>
            <a:r>
              <a:rPr lang="en-GB" altLang="de-DE" dirty="0"/>
              <a:t>Types of Financial Systems</a:t>
            </a:r>
          </a:p>
          <a:p>
            <a:pPr>
              <a:lnSpc>
                <a:spcPct val="150000"/>
              </a:lnSpc>
              <a:spcBef>
                <a:spcPts val="2400"/>
              </a:spcBef>
            </a:pPr>
            <a:r>
              <a:rPr lang="en-GB" altLang="de-DE" dirty="0"/>
              <a:t>Characteristics and Indicators</a:t>
            </a:r>
          </a:p>
          <a:p>
            <a:pPr>
              <a:lnSpc>
                <a:spcPct val="150000"/>
              </a:lnSpc>
              <a:spcBef>
                <a:spcPts val="2400"/>
              </a:spcBef>
            </a:pPr>
            <a:r>
              <a:rPr lang="en-GB" altLang="de-DE" dirty="0"/>
              <a:t>Functions and Impact on the Real Economy</a:t>
            </a:r>
          </a:p>
          <a:p>
            <a:pPr>
              <a:lnSpc>
                <a:spcPct val="150000"/>
              </a:lnSpc>
              <a:spcBef>
                <a:spcPts val="2400"/>
              </a:spcBef>
            </a:pPr>
            <a:r>
              <a:rPr lang="en-GB" altLang="de-DE" dirty="0"/>
              <a:t>Recent Developments and Incompatibilities</a:t>
            </a:r>
          </a:p>
          <a:p>
            <a:pPr>
              <a:lnSpc>
                <a:spcPct val="150000"/>
              </a:lnSpc>
              <a:spcBef>
                <a:spcPts val="2400"/>
              </a:spcBef>
            </a:pPr>
            <a:r>
              <a:rPr lang="en-GB" altLang="de-DE" dirty="0"/>
              <a:t>Outcome and Outlook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DC227-7550-479E-AAD9-C7C76BE9D8AE}"/>
              </a:ext>
            </a:extLst>
          </p:cNvPr>
          <p:cNvSpPr>
            <a:spLocks noGrp="1"/>
          </p:cNvSpPr>
          <p:nvPr>
            <p:ph type="title"/>
          </p:nvPr>
        </p:nvSpPr>
        <p:spPr>
          <a:xfrm>
            <a:off x="519114" y="406400"/>
            <a:ext cx="8566830" cy="584200"/>
          </a:xfrm>
        </p:spPr>
        <p:txBody>
          <a:bodyPr/>
          <a:lstStyle/>
          <a:p>
            <a:r>
              <a:rPr lang="de-AT" sz="2800" dirty="0"/>
              <a:t>Bank </a:t>
            </a:r>
            <a:r>
              <a:rPr lang="de-AT" sz="2800" dirty="0" err="1"/>
              <a:t>lending</a:t>
            </a:r>
            <a:r>
              <a:rPr lang="de-AT" sz="2800" dirty="0"/>
              <a:t> </a:t>
            </a:r>
            <a:r>
              <a:rPr lang="de-AT" sz="2800" dirty="0" err="1"/>
              <a:t>to</a:t>
            </a:r>
            <a:r>
              <a:rPr lang="de-AT" sz="2800" dirty="0"/>
              <a:t> Non-Financial </a:t>
            </a:r>
            <a:r>
              <a:rPr lang="de-AT" sz="2800" dirty="0" err="1"/>
              <a:t>Sector</a:t>
            </a:r>
            <a:r>
              <a:rPr lang="de-AT" sz="2800" dirty="0"/>
              <a:t> (EU)</a:t>
            </a:r>
          </a:p>
        </p:txBody>
      </p:sp>
      <p:pic>
        <p:nvPicPr>
          <p:cNvPr id="4" name="Grafik 3">
            <a:extLst>
              <a:ext uri="{FF2B5EF4-FFF2-40B4-BE49-F238E27FC236}">
                <a16:creationId xmlns:a16="http://schemas.microsoft.com/office/drawing/2014/main" id="{1FBE1F87-F5E3-4F20-AEB5-3805CB5B04C6}"/>
              </a:ext>
            </a:extLst>
          </p:cNvPr>
          <p:cNvPicPr>
            <a:picLocks noChangeAspect="1"/>
          </p:cNvPicPr>
          <p:nvPr/>
        </p:nvPicPr>
        <p:blipFill>
          <a:blip r:embed="rId2"/>
          <a:stretch>
            <a:fillRect/>
          </a:stretch>
        </p:blipFill>
        <p:spPr>
          <a:xfrm>
            <a:off x="261257" y="1399672"/>
            <a:ext cx="9412513" cy="4926549"/>
          </a:xfrm>
          <a:prstGeom prst="rect">
            <a:avLst/>
          </a:prstGeom>
          <a:ln w="3175">
            <a:solidFill>
              <a:schemeClr val="bg1">
                <a:lumMod val="75000"/>
              </a:schemeClr>
            </a:solidFill>
          </a:ln>
        </p:spPr>
      </p:pic>
      <p:sp>
        <p:nvSpPr>
          <p:cNvPr id="5" name="Text Box 5">
            <a:extLst>
              <a:ext uri="{FF2B5EF4-FFF2-40B4-BE49-F238E27FC236}">
                <a16:creationId xmlns:a16="http://schemas.microsoft.com/office/drawing/2014/main" id="{7C1BFFE0-85EA-42A0-9D9B-30C2689E20E0}"/>
              </a:ext>
            </a:extLst>
          </p:cNvPr>
          <p:cNvSpPr txBox="1">
            <a:spLocks noChangeArrowheads="1"/>
          </p:cNvSpPr>
          <p:nvPr/>
        </p:nvSpPr>
        <p:spPr bwMode="auto">
          <a:xfrm>
            <a:off x="3643085" y="6499143"/>
            <a:ext cx="3077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RLB NÖ-Wien Treasury (</a:t>
            </a:r>
            <a:r>
              <a:rPr lang="de-DE" altLang="de-DE" sz="1000" b="0" dirty="0" err="1">
                <a:solidFill>
                  <a:srgbClr val="002060"/>
                </a:solidFill>
              </a:rPr>
              <a:t>Oct</a:t>
            </a:r>
            <a:r>
              <a:rPr lang="de-DE" altLang="de-DE" sz="1000" b="0" dirty="0">
                <a:solidFill>
                  <a:srgbClr val="002060"/>
                </a:solidFill>
              </a:rPr>
              <a:t>. 3, 2017)</a:t>
            </a:r>
          </a:p>
        </p:txBody>
      </p:sp>
    </p:spTree>
    <p:extLst>
      <p:ext uri="{BB962C8B-B14F-4D97-AF65-F5344CB8AC3E}">
        <p14:creationId xmlns:p14="http://schemas.microsoft.com/office/powerpoint/2010/main" val="245038171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20D5B-0E2A-4142-8ED8-9561DA2F8DAA}"/>
              </a:ext>
            </a:extLst>
          </p:cNvPr>
          <p:cNvSpPr>
            <a:spLocks noGrp="1"/>
          </p:cNvSpPr>
          <p:nvPr>
            <p:ph type="title"/>
          </p:nvPr>
        </p:nvSpPr>
        <p:spPr/>
        <p:txBody>
          <a:bodyPr/>
          <a:lstStyle/>
          <a:p>
            <a:r>
              <a:rPr lang="de-AT" sz="2800" dirty="0"/>
              <a:t>Bank </a:t>
            </a:r>
            <a:r>
              <a:rPr lang="de-AT" sz="2800" dirty="0" err="1"/>
              <a:t>lending</a:t>
            </a:r>
            <a:r>
              <a:rPr lang="de-AT" sz="2800" dirty="0"/>
              <a:t> </a:t>
            </a:r>
            <a:r>
              <a:rPr lang="de-AT" sz="2800" dirty="0" err="1"/>
              <a:t>to</a:t>
            </a:r>
            <a:r>
              <a:rPr lang="de-AT" sz="2800" dirty="0"/>
              <a:t> Non-Financial </a:t>
            </a:r>
            <a:r>
              <a:rPr lang="de-AT" sz="2800" dirty="0" err="1"/>
              <a:t>Sector</a:t>
            </a:r>
            <a:r>
              <a:rPr lang="de-AT" sz="2800" dirty="0"/>
              <a:t> (AT)</a:t>
            </a:r>
          </a:p>
        </p:txBody>
      </p:sp>
      <p:pic>
        <p:nvPicPr>
          <p:cNvPr id="4" name="Grafik 3">
            <a:extLst>
              <a:ext uri="{FF2B5EF4-FFF2-40B4-BE49-F238E27FC236}">
                <a16:creationId xmlns:a16="http://schemas.microsoft.com/office/drawing/2014/main" id="{E00FE061-6A65-47DE-A20D-0EBB090A0ECD}"/>
              </a:ext>
            </a:extLst>
          </p:cNvPr>
          <p:cNvPicPr>
            <a:picLocks noChangeAspect="1"/>
          </p:cNvPicPr>
          <p:nvPr/>
        </p:nvPicPr>
        <p:blipFill>
          <a:blip r:embed="rId2"/>
          <a:stretch>
            <a:fillRect/>
          </a:stretch>
        </p:blipFill>
        <p:spPr>
          <a:xfrm>
            <a:off x="188686" y="1296636"/>
            <a:ext cx="9543857" cy="5035907"/>
          </a:xfrm>
          <a:prstGeom prst="rect">
            <a:avLst/>
          </a:prstGeom>
          <a:ln w="3175">
            <a:solidFill>
              <a:schemeClr val="bg1">
                <a:lumMod val="75000"/>
              </a:schemeClr>
            </a:solidFill>
          </a:ln>
        </p:spPr>
      </p:pic>
      <p:sp>
        <p:nvSpPr>
          <p:cNvPr id="5" name="Text Box 5">
            <a:extLst>
              <a:ext uri="{FF2B5EF4-FFF2-40B4-BE49-F238E27FC236}">
                <a16:creationId xmlns:a16="http://schemas.microsoft.com/office/drawing/2014/main" id="{A30E3266-289F-4E9D-8DFE-678685D0BD9C}"/>
              </a:ext>
            </a:extLst>
          </p:cNvPr>
          <p:cNvSpPr txBox="1">
            <a:spLocks noChangeArrowheads="1"/>
          </p:cNvSpPr>
          <p:nvPr/>
        </p:nvSpPr>
        <p:spPr bwMode="auto">
          <a:xfrm>
            <a:off x="3643085" y="6499143"/>
            <a:ext cx="3077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RLB NÖ-Wien Treasury (</a:t>
            </a:r>
            <a:r>
              <a:rPr lang="de-DE" altLang="de-DE" sz="1000" b="0" dirty="0" err="1">
                <a:solidFill>
                  <a:srgbClr val="002060"/>
                </a:solidFill>
              </a:rPr>
              <a:t>Oct</a:t>
            </a:r>
            <a:r>
              <a:rPr lang="de-DE" altLang="de-DE" sz="1000" b="0" dirty="0">
                <a:solidFill>
                  <a:srgbClr val="002060"/>
                </a:solidFill>
              </a:rPr>
              <a:t>. 3, 2017)</a:t>
            </a:r>
          </a:p>
        </p:txBody>
      </p:sp>
    </p:spTree>
    <p:extLst>
      <p:ext uri="{BB962C8B-B14F-4D97-AF65-F5344CB8AC3E}">
        <p14:creationId xmlns:p14="http://schemas.microsoft.com/office/powerpoint/2010/main" val="78141312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8F805-0277-461C-82F3-3FB5919EDD77}"/>
              </a:ext>
            </a:extLst>
          </p:cNvPr>
          <p:cNvSpPr>
            <a:spLocks noGrp="1"/>
          </p:cNvSpPr>
          <p:nvPr>
            <p:ph type="title"/>
          </p:nvPr>
        </p:nvSpPr>
        <p:spPr/>
        <p:txBody>
          <a:bodyPr/>
          <a:lstStyle/>
          <a:p>
            <a:r>
              <a:rPr lang="en-GB" sz="2800"/>
              <a:t>Global Risks still ahead!</a:t>
            </a:r>
          </a:p>
        </p:txBody>
      </p:sp>
      <p:sp>
        <p:nvSpPr>
          <p:cNvPr id="5" name="Inhaltsplatzhalter 4">
            <a:extLst>
              <a:ext uri="{FF2B5EF4-FFF2-40B4-BE49-F238E27FC236}">
                <a16:creationId xmlns:a16="http://schemas.microsoft.com/office/drawing/2014/main" id="{8A71B06B-02CD-4C05-AB78-024F4AEB97E4}"/>
              </a:ext>
            </a:extLst>
          </p:cNvPr>
          <p:cNvSpPr>
            <a:spLocks noGrp="1"/>
          </p:cNvSpPr>
          <p:nvPr>
            <p:ph idx="1"/>
          </p:nvPr>
        </p:nvSpPr>
        <p:spPr>
          <a:xfrm>
            <a:off x="536575" y="1198563"/>
            <a:ext cx="8883196" cy="456066"/>
          </a:xfrm>
        </p:spPr>
        <p:txBody>
          <a:bodyPr/>
          <a:lstStyle/>
          <a:p>
            <a:r>
              <a:rPr lang="en-GB"/>
              <a:t>Global Risk #1: China: The economy is highly leveraged!</a:t>
            </a:r>
          </a:p>
        </p:txBody>
      </p:sp>
      <p:sp>
        <p:nvSpPr>
          <p:cNvPr id="6" name="Text Box 5">
            <a:extLst>
              <a:ext uri="{FF2B5EF4-FFF2-40B4-BE49-F238E27FC236}">
                <a16:creationId xmlns:a16="http://schemas.microsoft.com/office/drawing/2014/main" id="{8D20F935-6CB2-4AA0-8F9E-5406B6BAA944}"/>
              </a:ext>
            </a:extLst>
          </p:cNvPr>
          <p:cNvSpPr txBox="1">
            <a:spLocks noChangeArrowheads="1"/>
          </p:cNvSpPr>
          <p:nvPr/>
        </p:nvSpPr>
        <p:spPr bwMode="auto">
          <a:xfrm>
            <a:off x="3164113" y="649914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Erik Nielsen, UniCredit Research (</a:t>
            </a:r>
            <a:r>
              <a:rPr lang="de-DE" altLang="de-DE" sz="1000" b="0" dirty="0" err="1">
                <a:solidFill>
                  <a:srgbClr val="002060"/>
                </a:solidFill>
              </a:rPr>
              <a:t>Oct</a:t>
            </a:r>
            <a:r>
              <a:rPr lang="de-DE" altLang="de-DE" sz="1000" b="0" dirty="0">
                <a:solidFill>
                  <a:srgbClr val="002060"/>
                </a:solidFill>
              </a:rPr>
              <a:t>. 2, 2017)</a:t>
            </a:r>
          </a:p>
        </p:txBody>
      </p:sp>
      <p:pic>
        <p:nvPicPr>
          <p:cNvPr id="8" name="Grafik 7">
            <a:extLst>
              <a:ext uri="{FF2B5EF4-FFF2-40B4-BE49-F238E27FC236}">
                <a16:creationId xmlns:a16="http://schemas.microsoft.com/office/drawing/2014/main" id="{A76EAB89-083E-4114-8129-82FB58B62D11}"/>
              </a:ext>
            </a:extLst>
          </p:cNvPr>
          <p:cNvPicPr>
            <a:picLocks noChangeAspect="1"/>
          </p:cNvPicPr>
          <p:nvPr/>
        </p:nvPicPr>
        <p:blipFill>
          <a:blip r:embed="rId2"/>
          <a:stretch>
            <a:fillRect/>
          </a:stretch>
        </p:blipFill>
        <p:spPr>
          <a:xfrm>
            <a:off x="1472429" y="1771118"/>
            <a:ext cx="6786200" cy="4390415"/>
          </a:xfrm>
          <a:prstGeom prst="rect">
            <a:avLst/>
          </a:prstGeom>
          <a:ln w="3175">
            <a:solidFill>
              <a:schemeClr val="bg1">
                <a:lumMod val="75000"/>
              </a:schemeClr>
            </a:solidFill>
          </a:ln>
        </p:spPr>
      </p:pic>
    </p:spTree>
    <p:extLst>
      <p:ext uri="{BB962C8B-B14F-4D97-AF65-F5344CB8AC3E}">
        <p14:creationId xmlns:p14="http://schemas.microsoft.com/office/powerpoint/2010/main" val="245417754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8F805-0277-461C-82F3-3FB5919EDD77}"/>
              </a:ext>
            </a:extLst>
          </p:cNvPr>
          <p:cNvSpPr>
            <a:spLocks noGrp="1"/>
          </p:cNvSpPr>
          <p:nvPr>
            <p:ph type="title"/>
          </p:nvPr>
        </p:nvSpPr>
        <p:spPr/>
        <p:txBody>
          <a:bodyPr/>
          <a:lstStyle/>
          <a:p>
            <a:r>
              <a:rPr lang="en-GB" sz="2800" dirty="0"/>
              <a:t>China’s Credit Bubble</a:t>
            </a:r>
          </a:p>
        </p:txBody>
      </p:sp>
      <p:sp>
        <p:nvSpPr>
          <p:cNvPr id="5" name="Inhaltsplatzhalter 4">
            <a:extLst>
              <a:ext uri="{FF2B5EF4-FFF2-40B4-BE49-F238E27FC236}">
                <a16:creationId xmlns:a16="http://schemas.microsoft.com/office/drawing/2014/main" id="{8A71B06B-02CD-4C05-AB78-024F4AEB97E4}"/>
              </a:ext>
            </a:extLst>
          </p:cNvPr>
          <p:cNvSpPr>
            <a:spLocks noGrp="1"/>
          </p:cNvSpPr>
          <p:nvPr>
            <p:ph idx="1"/>
          </p:nvPr>
        </p:nvSpPr>
        <p:spPr>
          <a:xfrm>
            <a:off x="536575" y="1198563"/>
            <a:ext cx="8883196" cy="456066"/>
          </a:xfrm>
        </p:spPr>
        <p:txBody>
          <a:bodyPr/>
          <a:lstStyle/>
          <a:p>
            <a:r>
              <a:rPr lang="en-GB" dirty="0"/>
              <a:t>All red warning lights are flashing!!!</a:t>
            </a:r>
          </a:p>
        </p:txBody>
      </p:sp>
      <p:sp>
        <p:nvSpPr>
          <p:cNvPr id="6" name="Text Box 5">
            <a:extLst>
              <a:ext uri="{FF2B5EF4-FFF2-40B4-BE49-F238E27FC236}">
                <a16:creationId xmlns:a16="http://schemas.microsoft.com/office/drawing/2014/main" id="{8D20F935-6CB2-4AA0-8F9E-5406B6BAA944}"/>
              </a:ext>
            </a:extLst>
          </p:cNvPr>
          <p:cNvSpPr txBox="1">
            <a:spLocks noChangeArrowheads="1"/>
          </p:cNvSpPr>
          <p:nvPr/>
        </p:nvSpPr>
        <p:spPr bwMode="auto">
          <a:xfrm>
            <a:off x="3164113" y="649914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Erik Nielsen, UniCredit Research (</a:t>
            </a:r>
            <a:r>
              <a:rPr lang="de-DE" altLang="de-DE" sz="1000" b="0" dirty="0" err="1">
                <a:solidFill>
                  <a:srgbClr val="002060"/>
                </a:solidFill>
              </a:rPr>
              <a:t>Oct</a:t>
            </a:r>
            <a:r>
              <a:rPr lang="de-DE" altLang="de-DE" sz="1000" b="0" dirty="0">
                <a:solidFill>
                  <a:srgbClr val="002060"/>
                </a:solidFill>
              </a:rPr>
              <a:t>. 2, 2017)</a:t>
            </a:r>
          </a:p>
        </p:txBody>
      </p:sp>
      <p:pic>
        <p:nvPicPr>
          <p:cNvPr id="3" name="Grafik 2">
            <a:extLst>
              <a:ext uri="{FF2B5EF4-FFF2-40B4-BE49-F238E27FC236}">
                <a16:creationId xmlns:a16="http://schemas.microsoft.com/office/drawing/2014/main" id="{058EDA19-7484-474D-8721-3F9DAB9D8529}"/>
              </a:ext>
            </a:extLst>
          </p:cNvPr>
          <p:cNvPicPr>
            <a:picLocks noChangeAspect="1"/>
          </p:cNvPicPr>
          <p:nvPr/>
        </p:nvPicPr>
        <p:blipFill>
          <a:blip r:embed="rId2"/>
          <a:stretch>
            <a:fillRect/>
          </a:stretch>
        </p:blipFill>
        <p:spPr>
          <a:xfrm>
            <a:off x="1357843" y="1794818"/>
            <a:ext cx="7147530" cy="4385337"/>
          </a:xfrm>
          <a:prstGeom prst="rect">
            <a:avLst/>
          </a:prstGeom>
          <a:ln w="3175">
            <a:solidFill>
              <a:schemeClr val="bg1">
                <a:lumMod val="75000"/>
              </a:schemeClr>
            </a:solidFill>
          </a:ln>
        </p:spPr>
      </p:pic>
    </p:spTree>
    <p:extLst>
      <p:ext uri="{BB962C8B-B14F-4D97-AF65-F5344CB8AC3E}">
        <p14:creationId xmlns:p14="http://schemas.microsoft.com/office/powerpoint/2010/main" val="2199576143"/>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0118A0-903D-4C0A-87EF-71798F48B702}"/>
              </a:ext>
            </a:extLst>
          </p:cNvPr>
          <p:cNvSpPr>
            <a:spLocks noGrp="1"/>
          </p:cNvSpPr>
          <p:nvPr>
            <p:ph type="title"/>
          </p:nvPr>
        </p:nvSpPr>
        <p:spPr>
          <a:xfrm>
            <a:off x="519113" y="406400"/>
            <a:ext cx="8320087" cy="584200"/>
          </a:xfrm>
        </p:spPr>
        <p:txBody>
          <a:bodyPr/>
          <a:lstStyle/>
          <a:p>
            <a:r>
              <a:rPr lang="en-GB" sz="2800" dirty="0"/>
              <a:t>China’s Credit Bubble </a:t>
            </a:r>
          </a:p>
        </p:txBody>
      </p:sp>
      <p:sp>
        <p:nvSpPr>
          <p:cNvPr id="6" name="Inhaltsplatzhalter 5">
            <a:extLst>
              <a:ext uri="{FF2B5EF4-FFF2-40B4-BE49-F238E27FC236}">
                <a16:creationId xmlns:a16="http://schemas.microsoft.com/office/drawing/2014/main" id="{580ABE8F-BCD7-41DE-B4A7-A4270A4B58A8}"/>
              </a:ext>
            </a:extLst>
          </p:cNvPr>
          <p:cNvSpPr>
            <a:spLocks noGrp="1"/>
          </p:cNvSpPr>
          <p:nvPr>
            <p:ph idx="1"/>
          </p:nvPr>
        </p:nvSpPr>
        <p:spPr>
          <a:xfrm>
            <a:off x="536575" y="1198563"/>
            <a:ext cx="8926739" cy="528637"/>
          </a:xfrm>
        </p:spPr>
        <p:txBody>
          <a:bodyPr/>
          <a:lstStyle/>
          <a:p>
            <a:r>
              <a:rPr lang="en-GB"/>
              <a:t>If „credit gap“ exceeds 8, the burst of the bubble is near!</a:t>
            </a:r>
          </a:p>
        </p:txBody>
      </p:sp>
      <p:pic>
        <p:nvPicPr>
          <p:cNvPr id="4" name="Grafik 3">
            <a:extLst>
              <a:ext uri="{FF2B5EF4-FFF2-40B4-BE49-F238E27FC236}">
                <a16:creationId xmlns:a16="http://schemas.microsoft.com/office/drawing/2014/main" id="{9285F887-508C-4BBD-A054-CBED2C120265}"/>
              </a:ext>
            </a:extLst>
          </p:cNvPr>
          <p:cNvPicPr>
            <a:picLocks noChangeAspect="1"/>
          </p:cNvPicPr>
          <p:nvPr/>
        </p:nvPicPr>
        <p:blipFill>
          <a:blip r:embed="rId2"/>
          <a:stretch>
            <a:fillRect/>
          </a:stretch>
        </p:blipFill>
        <p:spPr>
          <a:xfrm>
            <a:off x="1320800" y="1692992"/>
            <a:ext cx="7228114" cy="4484913"/>
          </a:xfrm>
          <a:prstGeom prst="rect">
            <a:avLst/>
          </a:prstGeom>
          <a:ln w="3175">
            <a:solidFill>
              <a:schemeClr val="bg1">
                <a:lumMod val="75000"/>
              </a:schemeClr>
            </a:solidFill>
          </a:ln>
        </p:spPr>
      </p:pic>
      <p:sp>
        <p:nvSpPr>
          <p:cNvPr id="7" name="Text Box 5">
            <a:extLst>
              <a:ext uri="{FF2B5EF4-FFF2-40B4-BE49-F238E27FC236}">
                <a16:creationId xmlns:a16="http://schemas.microsoft.com/office/drawing/2014/main" id="{78335B24-471A-48AE-8BFE-4AB9F24BF382}"/>
              </a:ext>
            </a:extLst>
          </p:cNvPr>
          <p:cNvSpPr txBox="1">
            <a:spLocks noChangeArrowheads="1"/>
          </p:cNvSpPr>
          <p:nvPr/>
        </p:nvSpPr>
        <p:spPr bwMode="auto">
          <a:xfrm>
            <a:off x="3164113" y="649914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Erik Nielsen, UniCredit Research (</a:t>
            </a:r>
            <a:r>
              <a:rPr lang="de-DE" altLang="de-DE" sz="1000" b="0" dirty="0" err="1">
                <a:solidFill>
                  <a:srgbClr val="002060"/>
                </a:solidFill>
              </a:rPr>
              <a:t>Oct</a:t>
            </a:r>
            <a:r>
              <a:rPr lang="de-DE" altLang="de-DE" sz="1000" b="0" dirty="0">
                <a:solidFill>
                  <a:srgbClr val="002060"/>
                </a:solidFill>
              </a:rPr>
              <a:t>. 2, 2017)</a:t>
            </a:r>
          </a:p>
        </p:txBody>
      </p:sp>
    </p:spTree>
    <p:extLst>
      <p:ext uri="{BB962C8B-B14F-4D97-AF65-F5344CB8AC3E}">
        <p14:creationId xmlns:p14="http://schemas.microsoft.com/office/powerpoint/2010/main" val="161161209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DE38D-0E6F-4365-A297-4F5E09A6A3A6}"/>
              </a:ext>
            </a:extLst>
          </p:cNvPr>
          <p:cNvSpPr>
            <a:spLocks noGrp="1"/>
          </p:cNvSpPr>
          <p:nvPr>
            <p:ph type="title"/>
          </p:nvPr>
        </p:nvSpPr>
        <p:spPr/>
        <p:txBody>
          <a:bodyPr/>
          <a:lstStyle/>
          <a:p>
            <a:r>
              <a:rPr lang="en-GB" sz="2800" dirty="0"/>
              <a:t>Central banks &amp; real economies</a:t>
            </a:r>
          </a:p>
        </p:txBody>
      </p:sp>
      <p:pic>
        <p:nvPicPr>
          <p:cNvPr id="4" name="Grafik 3">
            <a:extLst>
              <a:ext uri="{FF2B5EF4-FFF2-40B4-BE49-F238E27FC236}">
                <a16:creationId xmlns:a16="http://schemas.microsoft.com/office/drawing/2014/main" id="{FB47226A-B03A-42FD-9F5A-A6B46C4A19F7}"/>
              </a:ext>
            </a:extLst>
          </p:cNvPr>
          <p:cNvPicPr>
            <a:picLocks noChangeAspect="1"/>
          </p:cNvPicPr>
          <p:nvPr/>
        </p:nvPicPr>
        <p:blipFill rotWithShape="1">
          <a:blip r:embed="rId2">
            <a:extLst>
              <a:ext uri="{28A0092B-C50C-407E-A947-70E740481C1C}">
                <a14:useLocalDpi xmlns:a14="http://schemas.microsoft.com/office/drawing/2010/main" val="0"/>
              </a:ext>
            </a:extLst>
          </a:blip>
          <a:srcRect l="1884" t="1621" r="2053" b="11713"/>
          <a:stretch/>
        </p:blipFill>
        <p:spPr>
          <a:xfrm>
            <a:off x="2718166" y="1628728"/>
            <a:ext cx="7047626" cy="5127674"/>
          </a:xfrm>
          <a:prstGeom prst="rect">
            <a:avLst/>
          </a:prstGeom>
          <a:ln w="3175">
            <a:solidFill>
              <a:schemeClr val="bg1">
                <a:lumMod val="75000"/>
              </a:schemeClr>
            </a:solidFill>
          </a:ln>
        </p:spPr>
      </p:pic>
      <p:sp>
        <p:nvSpPr>
          <p:cNvPr id="5" name="Sprechblase: oval 4">
            <a:extLst>
              <a:ext uri="{FF2B5EF4-FFF2-40B4-BE49-F238E27FC236}">
                <a16:creationId xmlns:a16="http://schemas.microsoft.com/office/drawing/2014/main" id="{63AD04CA-1F6A-4A8B-85EA-DEDB4CEA9537}"/>
              </a:ext>
            </a:extLst>
          </p:cNvPr>
          <p:cNvSpPr/>
          <p:nvPr/>
        </p:nvSpPr>
        <p:spPr>
          <a:xfrm>
            <a:off x="7431313" y="1669144"/>
            <a:ext cx="1886858" cy="670538"/>
          </a:xfrm>
          <a:prstGeom prst="wedgeEllipseCallout">
            <a:avLst>
              <a:gd name="adj1" fmla="val 68613"/>
              <a:gd name="adj2" fmla="val -107246"/>
            </a:avLst>
          </a:prstGeom>
          <a:solidFill>
            <a:schemeClr val="accent5">
              <a:lumMod val="20000"/>
              <a:lumOff val="80000"/>
            </a:schemeClr>
          </a:solidFill>
          <a:ln w="19050">
            <a:solidFill>
              <a:srgbClr val="9FB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5283"/>
              </a:buClr>
            </a:pPr>
            <a:r>
              <a:rPr lang="de-AT" sz="1400" b="1" dirty="0" err="1">
                <a:solidFill>
                  <a:srgbClr val="002060"/>
                </a:solidFill>
                <a:cs typeface="Arial" panose="020B0604020202020204" pitchFamily="34" charset="0"/>
              </a:rPr>
              <a:t>Oct</a:t>
            </a:r>
            <a:r>
              <a:rPr lang="de-AT" sz="1400" b="1" dirty="0">
                <a:solidFill>
                  <a:srgbClr val="002060"/>
                </a:solidFill>
                <a:cs typeface="Arial" panose="020B0604020202020204" pitchFamily="34" charset="0"/>
              </a:rPr>
              <a:t>. 13, 2017:</a:t>
            </a:r>
          </a:p>
          <a:p>
            <a:pPr algn="ctr">
              <a:buClr>
                <a:srgbClr val="005283"/>
              </a:buClr>
            </a:pPr>
            <a:r>
              <a:rPr lang="de-AT" sz="1400" b="1" dirty="0">
                <a:solidFill>
                  <a:srgbClr val="002060"/>
                </a:solidFill>
                <a:cs typeface="Arial" panose="020B0604020202020204" pitchFamily="34" charset="0"/>
              </a:rPr>
              <a:t>€ 4.372 Mrd.</a:t>
            </a:r>
          </a:p>
        </p:txBody>
      </p:sp>
      <p:cxnSp>
        <p:nvCxnSpPr>
          <p:cNvPr id="6" name="Gerader Verbinder 5">
            <a:extLst>
              <a:ext uri="{FF2B5EF4-FFF2-40B4-BE49-F238E27FC236}">
                <a16:creationId xmlns:a16="http://schemas.microsoft.com/office/drawing/2014/main" id="{F2CF66B7-6AE7-4CF4-A0E1-C5DF1F72C589}"/>
              </a:ext>
            </a:extLst>
          </p:cNvPr>
          <p:cNvCxnSpPr>
            <a:cxnSpLocks/>
          </p:cNvCxnSpPr>
          <p:nvPr/>
        </p:nvCxnSpPr>
        <p:spPr>
          <a:xfrm flipV="1">
            <a:off x="9491435" y="1193523"/>
            <a:ext cx="292533" cy="1004583"/>
          </a:xfrm>
          <a:prstGeom prst="line">
            <a:avLst/>
          </a:prstGeom>
          <a:ln w="38100">
            <a:solidFill>
              <a:srgbClr val="9FB4FF"/>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233E7EC-7F7A-45F8-A985-4554D5F5A5E1}"/>
              </a:ext>
            </a:extLst>
          </p:cNvPr>
          <p:cNvSpPr>
            <a:spLocks noGrp="1"/>
          </p:cNvSpPr>
          <p:nvPr>
            <p:ph idx="1"/>
          </p:nvPr>
        </p:nvSpPr>
        <p:spPr>
          <a:xfrm>
            <a:off x="536577" y="1169535"/>
            <a:ext cx="6778623" cy="557666"/>
          </a:xfrm>
        </p:spPr>
        <p:txBody>
          <a:bodyPr/>
          <a:lstStyle/>
          <a:p>
            <a:r>
              <a:rPr lang="en-GB" sz="2000" dirty="0"/>
              <a:t>Is „quantitative easing“ the right remedy?</a:t>
            </a:r>
          </a:p>
        </p:txBody>
      </p:sp>
      <p:sp>
        <p:nvSpPr>
          <p:cNvPr id="7" name="Text Box 5">
            <a:extLst>
              <a:ext uri="{FF2B5EF4-FFF2-40B4-BE49-F238E27FC236}">
                <a16:creationId xmlns:a16="http://schemas.microsoft.com/office/drawing/2014/main" id="{381FC195-25C9-41B6-A65E-6EB89C135932}"/>
              </a:ext>
            </a:extLst>
          </p:cNvPr>
          <p:cNvSpPr txBox="1">
            <a:spLocks noChangeArrowheads="1"/>
          </p:cNvSpPr>
          <p:nvPr/>
        </p:nvSpPr>
        <p:spPr bwMode="auto">
          <a:xfrm>
            <a:off x="468391" y="6172655"/>
            <a:ext cx="19166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50000"/>
              </a:spcBef>
              <a:buClrTx/>
              <a:buSzTx/>
              <a:buFontTx/>
              <a:buNone/>
            </a:pPr>
            <a:r>
              <a:rPr lang="de-DE" altLang="de-DE" sz="1000" b="0" dirty="0">
                <a:solidFill>
                  <a:srgbClr val="002060"/>
                </a:solidFill>
              </a:rPr>
              <a:t>Source: ECB (</a:t>
            </a:r>
            <a:r>
              <a:rPr lang="de-DE" altLang="de-DE" sz="1000" b="0" dirty="0" err="1">
                <a:solidFill>
                  <a:srgbClr val="002060"/>
                </a:solidFill>
              </a:rPr>
              <a:t>Oct</a:t>
            </a:r>
            <a:r>
              <a:rPr lang="de-DE" altLang="de-DE" sz="1000" b="0" dirty="0">
                <a:solidFill>
                  <a:srgbClr val="002060"/>
                </a:solidFill>
              </a:rPr>
              <a:t>. 23, 2017)</a:t>
            </a:r>
          </a:p>
        </p:txBody>
      </p:sp>
    </p:spTree>
    <p:extLst>
      <p:ext uri="{BB962C8B-B14F-4D97-AF65-F5344CB8AC3E}">
        <p14:creationId xmlns:p14="http://schemas.microsoft.com/office/powerpoint/2010/main" val="11618675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02C63AA-78D3-4118-8EB5-C1149F140C10}"/>
              </a:ext>
            </a:extLst>
          </p:cNvPr>
          <p:cNvPicPr>
            <a:picLocks noChangeAspect="1"/>
          </p:cNvPicPr>
          <p:nvPr/>
        </p:nvPicPr>
        <p:blipFill>
          <a:blip r:embed="rId2"/>
          <a:stretch>
            <a:fillRect/>
          </a:stretch>
        </p:blipFill>
        <p:spPr>
          <a:xfrm>
            <a:off x="0" y="1531616"/>
            <a:ext cx="9906000" cy="5326384"/>
          </a:xfrm>
          <a:prstGeom prst="rect">
            <a:avLst/>
          </a:prstGeom>
        </p:spPr>
      </p:pic>
      <p:sp>
        <p:nvSpPr>
          <p:cNvPr id="2" name="Titel 1"/>
          <p:cNvSpPr>
            <a:spLocks noGrp="1"/>
          </p:cNvSpPr>
          <p:nvPr>
            <p:ph type="title"/>
          </p:nvPr>
        </p:nvSpPr>
        <p:spPr/>
        <p:txBody>
          <a:bodyPr/>
          <a:lstStyle/>
          <a:p>
            <a:r>
              <a:rPr lang="en-GB" sz="2800" dirty="0"/>
              <a:t>Central banks &amp; real economies</a:t>
            </a:r>
            <a:endParaRPr lang="de-AT" sz="2800" dirty="0">
              <a:latin typeface="Arial" panose="020B0604020202020204" pitchFamily="34" charset="0"/>
              <a:cs typeface="Arial" panose="020B0604020202020204" pitchFamily="34" charset="0"/>
            </a:endParaRPr>
          </a:p>
        </p:txBody>
      </p:sp>
      <p:sp>
        <p:nvSpPr>
          <p:cNvPr id="4" name="Textfeld 3"/>
          <p:cNvSpPr txBox="1"/>
          <p:nvPr/>
        </p:nvSpPr>
        <p:spPr>
          <a:xfrm>
            <a:off x="1948075" y="1185381"/>
            <a:ext cx="6015438" cy="369332"/>
          </a:xfrm>
          <a:prstGeom prst="rect">
            <a:avLst/>
          </a:prstGeom>
          <a:noFill/>
        </p:spPr>
        <p:txBody>
          <a:bodyPr wrap="square" rtlCol="0">
            <a:spAutoFit/>
          </a:bodyPr>
          <a:lstStyle/>
          <a:p>
            <a:pPr algn="ctr"/>
            <a:r>
              <a:rPr lang="de-AT" b="1" dirty="0">
                <a:solidFill>
                  <a:srgbClr val="002060"/>
                </a:solidFill>
                <a:latin typeface="Arial" panose="020B0604020202020204" pitchFamily="34" charset="0"/>
                <a:cs typeface="Arial" panose="020B0604020202020204" pitchFamily="34" charset="0"/>
              </a:rPr>
              <a:t>ECB Lending rate &amp; </a:t>
            </a:r>
            <a:r>
              <a:rPr lang="de-AT" b="1" dirty="0" err="1">
                <a:solidFill>
                  <a:srgbClr val="002060"/>
                </a:solidFill>
                <a:latin typeface="Arial" panose="020B0604020202020204" pitchFamily="34" charset="0"/>
                <a:cs typeface="Arial" panose="020B0604020202020204" pitchFamily="34" charset="0"/>
              </a:rPr>
              <a:t>Euribor</a:t>
            </a:r>
            <a:r>
              <a:rPr lang="de-AT" b="1" dirty="0">
                <a:solidFill>
                  <a:srgbClr val="002060"/>
                </a:solidFill>
                <a:latin typeface="Arial" panose="020B0604020202020204" pitchFamily="34" charset="0"/>
                <a:cs typeface="Arial" panose="020B0604020202020204" pitchFamily="34" charset="0"/>
              </a:rPr>
              <a:t> (2008 - 2017)</a:t>
            </a:r>
          </a:p>
        </p:txBody>
      </p:sp>
      <p:sp>
        <p:nvSpPr>
          <p:cNvPr id="5" name="Textfeld 4"/>
          <p:cNvSpPr txBox="1"/>
          <p:nvPr/>
        </p:nvSpPr>
        <p:spPr>
          <a:xfrm>
            <a:off x="-170541" y="6611779"/>
            <a:ext cx="2093771" cy="246221"/>
          </a:xfrm>
          <a:prstGeom prst="rect">
            <a:avLst/>
          </a:prstGeom>
          <a:noFill/>
        </p:spPr>
        <p:txBody>
          <a:bodyPr wrap="square" rtlCol="0">
            <a:spAutoFit/>
          </a:bodyPr>
          <a:lstStyle/>
          <a:p>
            <a:pPr algn="ctr"/>
            <a:r>
              <a:rPr lang="de-AT" sz="1000" dirty="0">
                <a:solidFill>
                  <a:srgbClr val="002060"/>
                </a:solidFill>
                <a:cs typeface="Arial" panose="020B0604020202020204" pitchFamily="34" charset="0"/>
              </a:rPr>
              <a:t>Source: de.euribor-rates.eu</a:t>
            </a:r>
          </a:p>
        </p:txBody>
      </p:sp>
    </p:spTree>
    <p:extLst>
      <p:ext uri="{BB962C8B-B14F-4D97-AF65-F5344CB8AC3E}">
        <p14:creationId xmlns:p14="http://schemas.microsoft.com/office/powerpoint/2010/main" val="16128730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DE38D-0E6F-4365-A297-4F5E09A6A3A6}"/>
              </a:ext>
            </a:extLst>
          </p:cNvPr>
          <p:cNvSpPr>
            <a:spLocks noGrp="1"/>
          </p:cNvSpPr>
          <p:nvPr>
            <p:ph type="title"/>
          </p:nvPr>
        </p:nvSpPr>
        <p:spPr/>
        <p:txBody>
          <a:bodyPr/>
          <a:lstStyle/>
          <a:p>
            <a:r>
              <a:rPr lang="en-GB" sz="2800" dirty="0"/>
              <a:t>Central banks &amp; real economies</a:t>
            </a:r>
          </a:p>
        </p:txBody>
      </p:sp>
      <p:sp>
        <p:nvSpPr>
          <p:cNvPr id="3" name="Inhaltsplatzhalter 2">
            <a:extLst>
              <a:ext uri="{FF2B5EF4-FFF2-40B4-BE49-F238E27FC236}">
                <a16:creationId xmlns:a16="http://schemas.microsoft.com/office/drawing/2014/main" id="{6233E7EC-7F7A-45F8-A985-4554D5F5A5E1}"/>
              </a:ext>
            </a:extLst>
          </p:cNvPr>
          <p:cNvSpPr>
            <a:spLocks noGrp="1"/>
          </p:cNvSpPr>
          <p:nvPr>
            <p:ph idx="1"/>
          </p:nvPr>
        </p:nvSpPr>
        <p:spPr>
          <a:xfrm>
            <a:off x="536576" y="1198563"/>
            <a:ext cx="8897710" cy="528637"/>
          </a:xfrm>
        </p:spPr>
        <p:txBody>
          <a:bodyPr/>
          <a:lstStyle/>
          <a:p>
            <a:r>
              <a:rPr lang="en-GB"/>
              <a:t>Are zero-interest rates „real“ prices for money?</a:t>
            </a:r>
          </a:p>
        </p:txBody>
      </p:sp>
      <p:sp>
        <p:nvSpPr>
          <p:cNvPr id="4" name="Text Box 5">
            <a:extLst>
              <a:ext uri="{FF2B5EF4-FFF2-40B4-BE49-F238E27FC236}">
                <a16:creationId xmlns:a16="http://schemas.microsoft.com/office/drawing/2014/main" id="{6D71B20A-BF65-4509-8D1F-3A48DC3EDD22}"/>
              </a:ext>
            </a:extLst>
          </p:cNvPr>
          <p:cNvSpPr txBox="1">
            <a:spLocks noChangeArrowheads="1"/>
          </p:cNvSpPr>
          <p:nvPr/>
        </p:nvSpPr>
        <p:spPr bwMode="auto">
          <a:xfrm>
            <a:off x="3164113" y="649914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a:t>
            </a:r>
            <a:r>
              <a:rPr lang="de-DE" altLang="de-DE" sz="1000" b="0" dirty="0" err="1">
                <a:solidFill>
                  <a:srgbClr val="002060"/>
                </a:solidFill>
              </a:rPr>
              <a:t>Gavyn</a:t>
            </a:r>
            <a:r>
              <a:rPr lang="de-DE" altLang="de-DE" sz="1000" b="0" dirty="0">
                <a:solidFill>
                  <a:srgbClr val="002060"/>
                </a:solidFill>
              </a:rPr>
              <a:t> Davies, Financial Times (Sept. 10, 2017)</a:t>
            </a:r>
          </a:p>
        </p:txBody>
      </p:sp>
      <p:pic>
        <p:nvPicPr>
          <p:cNvPr id="6" name="Grafik 5">
            <a:extLst>
              <a:ext uri="{FF2B5EF4-FFF2-40B4-BE49-F238E27FC236}">
                <a16:creationId xmlns:a16="http://schemas.microsoft.com/office/drawing/2014/main" id="{31F01112-98F1-4F0A-9073-5C7A6B485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57" y="1748952"/>
            <a:ext cx="7853114" cy="4482316"/>
          </a:xfrm>
          <a:prstGeom prst="rect">
            <a:avLst/>
          </a:prstGeom>
          <a:ln w="3175">
            <a:solidFill>
              <a:schemeClr val="bg1">
                <a:lumMod val="75000"/>
              </a:schemeClr>
            </a:solidFill>
          </a:ln>
        </p:spPr>
      </p:pic>
    </p:spTree>
    <p:extLst>
      <p:ext uri="{BB962C8B-B14F-4D97-AF65-F5344CB8AC3E}">
        <p14:creationId xmlns:p14="http://schemas.microsoft.com/office/powerpoint/2010/main" val="279453594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282C5-21A3-4A6D-8D8A-3A21D182CAB7}"/>
              </a:ext>
            </a:extLst>
          </p:cNvPr>
          <p:cNvSpPr>
            <a:spLocks noGrp="1"/>
          </p:cNvSpPr>
          <p:nvPr>
            <p:ph type="title"/>
          </p:nvPr>
        </p:nvSpPr>
        <p:spPr/>
        <p:txBody>
          <a:bodyPr/>
          <a:lstStyle/>
          <a:p>
            <a:r>
              <a:rPr lang="en-GB" sz="2800"/>
              <a:t>The „political cycle“ in US-interest rates</a:t>
            </a:r>
          </a:p>
        </p:txBody>
      </p:sp>
      <p:pic>
        <p:nvPicPr>
          <p:cNvPr id="4" name="Grafik 3">
            <a:extLst>
              <a:ext uri="{FF2B5EF4-FFF2-40B4-BE49-F238E27FC236}">
                <a16:creationId xmlns:a16="http://schemas.microsoft.com/office/drawing/2014/main" id="{A8F538FD-E0C6-4D1E-8E43-CCFAA387589E}"/>
              </a:ext>
            </a:extLst>
          </p:cNvPr>
          <p:cNvPicPr>
            <a:picLocks noChangeAspect="1"/>
          </p:cNvPicPr>
          <p:nvPr/>
        </p:nvPicPr>
        <p:blipFill>
          <a:blip r:embed="rId2"/>
          <a:stretch>
            <a:fillRect/>
          </a:stretch>
        </p:blipFill>
        <p:spPr>
          <a:xfrm>
            <a:off x="679243" y="1476754"/>
            <a:ext cx="8492892" cy="4586162"/>
          </a:xfrm>
          <a:prstGeom prst="rect">
            <a:avLst/>
          </a:prstGeom>
          <a:ln w="3175">
            <a:solidFill>
              <a:schemeClr val="bg1">
                <a:lumMod val="75000"/>
              </a:schemeClr>
            </a:solidFill>
          </a:ln>
        </p:spPr>
      </p:pic>
      <p:sp>
        <p:nvSpPr>
          <p:cNvPr id="5" name="Textfeld 4">
            <a:extLst>
              <a:ext uri="{FF2B5EF4-FFF2-40B4-BE49-F238E27FC236}">
                <a16:creationId xmlns:a16="http://schemas.microsoft.com/office/drawing/2014/main" id="{229971D6-F6E0-4828-B75A-839510091841}"/>
              </a:ext>
            </a:extLst>
          </p:cNvPr>
          <p:cNvSpPr txBox="1"/>
          <p:nvPr/>
        </p:nvSpPr>
        <p:spPr>
          <a:xfrm>
            <a:off x="576774" y="1111348"/>
            <a:ext cx="3802644" cy="369332"/>
          </a:xfrm>
          <a:prstGeom prst="rect">
            <a:avLst/>
          </a:prstGeom>
          <a:noFill/>
        </p:spPr>
        <p:txBody>
          <a:bodyPr wrap="none" rtlCol="0">
            <a:spAutoFit/>
          </a:bodyPr>
          <a:lstStyle/>
          <a:p>
            <a:r>
              <a:rPr lang="en-GB">
                <a:solidFill>
                  <a:srgbClr val="002060"/>
                </a:solidFill>
              </a:rPr>
              <a:t>Federal Reserve Fund rates</a:t>
            </a:r>
            <a:r>
              <a:rPr lang="en-GB" sz="1200">
                <a:solidFill>
                  <a:srgbClr val="002060"/>
                </a:solidFill>
              </a:rPr>
              <a:t>   (in %)</a:t>
            </a:r>
            <a:endParaRPr lang="en-GB">
              <a:solidFill>
                <a:srgbClr val="002060"/>
              </a:solidFill>
            </a:endParaRPr>
          </a:p>
        </p:txBody>
      </p:sp>
      <p:sp>
        <p:nvSpPr>
          <p:cNvPr id="6" name="Textfeld 5">
            <a:extLst>
              <a:ext uri="{FF2B5EF4-FFF2-40B4-BE49-F238E27FC236}">
                <a16:creationId xmlns:a16="http://schemas.microsoft.com/office/drawing/2014/main" id="{14264969-04EB-4CF1-8297-00C22E86C743}"/>
              </a:ext>
            </a:extLst>
          </p:cNvPr>
          <p:cNvSpPr txBox="1"/>
          <p:nvPr/>
        </p:nvSpPr>
        <p:spPr>
          <a:xfrm>
            <a:off x="3024554" y="6020972"/>
            <a:ext cx="6276077" cy="338554"/>
          </a:xfrm>
          <a:prstGeom prst="rect">
            <a:avLst/>
          </a:prstGeom>
          <a:noFill/>
        </p:spPr>
        <p:txBody>
          <a:bodyPr wrap="none" rtlCol="0">
            <a:spAutoFit/>
          </a:bodyPr>
          <a:lstStyle/>
          <a:p>
            <a:r>
              <a:rPr lang="en-GB" sz="1600">
                <a:solidFill>
                  <a:srgbClr val="002060"/>
                </a:solidFill>
              </a:rPr>
              <a:t>(grey-shaded areas mark periods with Republican presidents!)</a:t>
            </a:r>
          </a:p>
        </p:txBody>
      </p:sp>
      <p:sp>
        <p:nvSpPr>
          <p:cNvPr id="7" name="Text Box 5">
            <a:extLst>
              <a:ext uri="{FF2B5EF4-FFF2-40B4-BE49-F238E27FC236}">
                <a16:creationId xmlns:a16="http://schemas.microsoft.com/office/drawing/2014/main" id="{B350DD97-CCAB-4704-B82A-E5B6D7A08745}"/>
              </a:ext>
            </a:extLst>
          </p:cNvPr>
          <p:cNvSpPr txBox="1">
            <a:spLocks noChangeArrowheads="1"/>
          </p:cNvSpPr>
          <p:nvPr/>
        </p:nvSpPr>
        <p:spPr bwMode="auto">
          <a:xfrm>
            <a:off x="3164113" y="6499143"/>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50000"/>
              </a:spcBef>
              <a:buClrTx/>
              <a:buSzTx/>
              <a:buFontTx/>
              <a:buNone/>
            </a:pPr>
            <a:r>
              <a:rPr lang="de-DE" altLang="de-DE" sz="1000" b="0" dirty="0">
                <a:solidFill>
                  <a:srgbClr val="002060"/>
                </a:solidFill>
              </a:rPr>
              <a:t>Source: Erik Nielsen, UniCredit Research (</a:t>
            </a:r>
            <a:r>
              <a:rPr lang="de-DE" altLang="de-DE" sz="1000" b="0" dirty="0" err="1">
                <a:solidFill>
                  <a:srgbClr val="002060"/>
                </a:solidFill>
              </a:rPr>
              <a:t>Oct</a:t>
            </a:r>
            <a:r>
              <a:rPr lang="de-DE" altLang="de-DE" sz="1000" b="0" dirty="0">
                <a:solidFill>
                  <a:srgbClr val="002060"/>
                </a:solidFill>
              </a:rPr>
              <a:t>. 2, 2017)</a:t>
            </a:r>
          </a:p>
        </p:txBody>
      </p:sp>
    </p:spTree>
    <p:extLst>
      <p:ext uri="{BB962C8B-B14F-4D97-AF65-F5344CB8AC3E}">
        <p14:creationId xmlns:p14="http://schemas.microsoft.com/office/powerpoint/2010/main" val="3815544176"/>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EC4C3-75B5-4688-B32D-C4360B41E6A7}"/>
              </a:ext>
            </a:extLst>
          </p:cNvPr>
          <p:cNvSpPr>
            <a:spLocks noGrp="1"/>
          </p:cNvSpPr>
          <p:nvPr>
            <p:ph type="title"/>
          </p:nvPr>
        </p:nvSpPr>
        <p:spPr/>
        <p:txBody>
          <a:bodyPr/>
          <a:lstStyle/>
          <a:p>
            <a:r>
              <a:rPr lang="en-GB" sz="2800"/>
              <a:t>Resume &amp; Outlook</a:t>
            </a:r>
          </a:p>
        </p:txBody>
      </p:sp>
      <p:sp>
        <p:nvSpPr>
          <p:cNvPr id="3" name="Inhaltsplatzhalter 2">
            <a:extLst>
              <a:ext uri="{FF2B5EF4-FFF2-40B4-BE49-F238E27FC236}">
                <a16:creationId xmlns:a16="http://schemas.microsoft.com/office/drawing/2014/main" id="{58CE43C9-1778-4FB8-BB3E-5E6FBC392691}"/>
              </a:ext>
            </a:extLst>
          </p:cNvPr>
          <p:cNvSpPr>
            <a:spLocks noGrp="1"/>
          </p:cNvSpPr>
          <p:nvPr>
            <p:ph idx="1"/>
          </p:nvPr>
        </p:nvSpPr>
        <p:spPr>
          <a:xfrm>
            <a:off x="536575" y="1198563"/>
            <a:ext cx="8916914" cy="5067300"/>
          </a:xfrm>
        </p:spPr>
        <p:txBody>
          <a:bodyPr/>
          <a:lstStyle/>
          <a:p>
            <a:pPr>
              <a:lnSpc>
                <a:spcPct val="105000"/>
              </a:lnSpc>
              <a:spcBef>
                <a:spcPts val="600"/>
              </a:spcBef>
            </a:pPr>
            <a:r>
              <a:rPr lang="en-GB" dirty="0"/>
              <a:t>Current changes in EU …</a:t>
            </a:r>
          </a:p>
          <a:p>
            <a:pPr lvl="1">
              <a:lnSpc>
                <a:spcPct val="105000"/>
              </a:lnSpc>
              <a:spcBef>
                <a:spcPts val="600"/>
              </a:spcBef>
            </a:pPr>
            <a:r>
              <a:rPr lang="en-GB" dirty="0"/>
              <a:t>… reduce the importance of financial institutions,</a:t>
            </a:r>
          </a:p>
          <a:p>
            <a:pPr lvl="1">
              <a:lnSpc>
                <a:spcPct val="105000"/>
              </a:lnSpc>
              <a:spcBef>
                <a:spcPts val="600"/>
              </a:spcBef>
            </a:pPr>
            <a:r>
              <a:rPr lang="en-GB" dirty="0"/>
              <a:t>… enhance the role of markets for more efficiency,</a:t>
            </a:r>
          </a:p>
          <a:p>
            <a:pPr lvl="1">
              <a:lnSpc>
                <a:spcPct val="105000"/>
              </a:lnSpc>
              <a:spcBef>
                <a:spcPts val="600"/>
              </a:spcBef>
            </a:pPr>
            <a:r>
              <a:rPr lang="en-GB" dirty="0"/>
              <a:t>… enable higher volatilities on markets,</a:t>
            </a:r>
          </a:p>
          <a:p>
            <a:pPr lvl="1">
              <a:lnSpc>
                <a:spcPct val="105000"/>
              </a:lnSpc>
              <a:spcBef>
                <a:spcPts val="600"/>
              </a:spcBef>
            </a:pPr>
            <a:r>
              <a:rPr lang="en-GB" dirty="0"/>
              <a:t>… increase the imbalances on markets by regulation that causes asymmetric information and outcome,</a:t>
            </a:r>
          </a:p>
          <a:p>
            <a:pPr lvl="1">
              <a:lnSpc>
                <a:spcPct val="105000"/>
              </a:lnSpc>
              <a:spcBef>
                <a:spcPts val="600"/>
              </a:spcBef>
            </a:pPr>
            <a:r>
              <a:rPr lang="en-GB" dirty="0"/>
              <a:t>… decrease the possibilities of moderate growth,</a:t>
            </a:r>
          </a:p>
          <a:p>
            <a:pPr lvl="1">
              <a:lnSpc>
                <a:spcPct val="105000"/>
              </a:lnSpc>
              <a:spcBef>
                <a:spcPts val="600"/>
              </a:spcBef>
            </a:pPr>
            <a:r>
              <a:rPr lang="en-GB" dirty="0"/>
              <a:t>… create stiffer competition among competitors that should not compete against each other,</a:t>
            </a:r>
          </a:p>
          <a:p>
            <a:pPr lvl="1">
              <a:lnSpc>
                <a:spcPct val="105000"/>
              </a:lnSpc>
              <a:spcBef>
                <a:spcPts val="600"/>
              </a:spcBef>
            </a:pPr>
            <a:r>
              <a:rPr lang="en-GB" dirty="0"/>
              <a:t>… increase complexity of financial systems and their participants,</a:t>
            </a:r>
          </a:p>
          <a:p>
            <a:pPr lvl="1">
              <a:lnSpc>
                <a:spcPct val="105000"/>
              </a:lnSpc>
              <a:spcBef>
                <a:spcPts val="600"/>
              </a:spcBef>
            </a:pPr>
            <a:r>
              <a:rPr lang="en-GB" dirty="0"/>
              <a:t>… lift the risks for real economies, the private and the public sector, and, in the long run …</a:t>
            </a:r>
          </a:p>
          <a:p>
            <a:pPr lvl="1">
              <a:lnSpc>
                <a:spcPct val="105000"/>
              </a:lnSpc>
              <a:spcBef>
                <a:spcPts val="600"/>
              </a:spcBef>
            </a:pPr>
            <a:r>
              <a:rPr lang="en-GB" dirty="0"/>
              <a:t>… prepare the ground for other crises to come!</a:t>
            </a:r>
          </a:p>
        </p:txBody>
      </p:sp>
    </p:spTree>
    <p:extLst>
      <p:ext uri="{BB962C8B-B14F-4D97-AF65-F5344CB8AC3E}">
        <p14:creationId xmlns:p14="http://schemas.microsoft.com/office/powerpoint/2010/main" val="402322495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AA24DD-DD05-467E-8950-DDD16BFF357C}"/>
              </a:ext>
            </a:extLst>
          </p:cNvPr>
          <p:cNvSpPr>
            <a:spLocks noGrp="1" noChangeArrowheads="1"/>
          </p:cNvSpPr>
          <p:nvPr>
            <p:ph type="title"/>
          </p:nvPr>
        </p:nvSpPr>
        <p:spPr/>
        <p:txBody>
          <a:bodyPr/>
          <a:lstStyle/>
          <a:p>
            <a:r>
              <a:rPr lang="de-DE" altLang="de-DE" dirty="0"/>
              <a:t>Financial Systems (I)</a:t>
            </a:r>
          </a:p>
        </p:txBody>
      </p:sp>
      <p:sp>
        <p:nvSpPr>
          <p:cNvPr id="8195" name="Rectangle 3">
            <a:extLst>
              <a:ext uri="{FF2B5EF4-FFF2-40B4-BE49-F238E27FC236}">
                <a16:creationId xmlns:a16="http://schemas.microsoft.com/office/drawing/2014/main" id="{5D48E8D1-6E5D-4013-AA23-5C25E3554235}"/>
              </a:ext>
            </a:extLst>
          </p:cNvPr>
          <p:cNvSpPr>
            <a:spLocks noGrp="1" noChangeArrowheads="1"/>
          </p:cNvSpPr>
          <p:nvPr>
            <p:ph idx="1"/>
          </p:nvPr>
        </p:nvSpPr>
        <p:spPr>
          <a:xfrm>
            <a:off x="536575" y="1132116"/>
            <a:ext cx="8999311" cy="5268684"/>
          </a:xfrm>
        </p:spPr>
        <p:txBody>
          <a:bodyPr/>
          <a:lstStyle/>
          <a:p>
            <a:pPr>
              <a:lnSpc>
                <a:spcPct val="110000"/>
              </a:lnSpc>
              <a:spcBef>
                <a:spcPts val="600"/>
              </a:spcBef>
            </a:pPr>
            <a:r>
              <a:rPr lang="en-GB" altLang="de-DE" dirty="0"/>
              <a:t>Market-based</a:t>
            </a:r>
          </a:p>
          <a:p>
            <a:pPr lvl="1">
              <a:lnSpc>
                <a:spcPct val="110000"/>
              </a:lnSpc>
              <a:spcBef>
                <a:spcPts val="600"/>
              </a:spcBef>
            </a:pPr>
            <a:r>
              <a:rPr lang="en-GB" altLang="de-DE" dirty="0"/>
              <a:t>Funding of non-financial companies/corporations and consumers mainly via money and capital markets (esp. securities exchanges)</a:t>
            </a:r>
          </a:p>
          <a:p>
            <a:pPr lvl="1">
              <a:lnSpc>
                <a:spcPct val="110000"/>
              </a:lnSpc>
              <a:spcBef>
                <a:spcPts val="600"/>
              </a:spcBef>
            </a:pPr>
            <a:r>
              <a:rPr lang="en-US" altLang="de-DE" dirty="0"/>
              <a:t>Characteristics:</a:t>
            </a:r>
          </a:p>
          <a:p>
            <a:pPr lvl="2">
              <a:lnSpc>
                <a:spcPct val="110000"/>
              </a:lnSpc>
              <a:spcBef>
                <a:spcPts val="600"/>
              </a:spcBef>
            </a:pPr>
            <a:r>
              <a:rPr lang="en-US" altLang="de-DE" dirty="0"/>
              <a:t>Efficient (public and private) equity and bond markets with high market capitalization and large trading volumes</a:t>
            </a:r>
          </a:p>
          <a:p>
            <a:pPr lvl="2">
              <a:lnSpc>
                <a:spcPct val="110000"/>
              </a:lnSpc>
              <a:spcBef>
                <a:spcPts val="600"/>
              </a:spcBef>
            </a:pPr>
            <a:r>
              <a:rPr lang="en-US" altLang="de-DE" dirty="0"/>
              <a:t>Separation between management and (often) dispersed ownership</a:t>
            </a:r>
          </a:p>
          <a:p>
            <a:pPr lvl="2">
              <a:lnSpc>
                <a:spcPct val="110000"/>
              </a:lnSpc>
              <a:spcBef>
                <a:spcPts val="600"/>
              </a:spcBef>
            </a:pPr>
            <a:r>
              <a:rPr lang="en-US" altLang="de-DE" dirty="0"/>
              <a:t>Strong investment banking sector and less important commercial banks</a:t>
            </a:r>
            <a:endParaRPr lang="en-GB" altLang="de-DE" dirty="0"/>
          </a:p>
          <a:p>
            <a:pPr lvl="1">
              <a:lnSpc>
                <a:spcPct val="110000"/>
              </a:lnSpc>
              <a:spcBef>
                <a:spcPts val="600"/>
              </a:spcBef>
            </a:pPr>
            <a:r>
              <a:rPr lang="en-GB" altLang="de-DE" dirty="0"/>
              <a:t>British Common Law-based economies </a:t>
            </a:r>
          </a:p>
          <a:p>
            <a:pPr lvl="2">
              <a:lnSpc>
                <a:spcPct val="110000"/>
              </a:lnSpc>
              <a:spcBef>
                <a:spcPts val="600"/>
              </a:spcBef>
            </a:pPr>
            <a:r>
              <a:rPr lang="en-GB" altLang="de-DE" dirty="0"/>
              <a:t>Legal system focuses on investor protection</a:t>
            </a:r>
          </a:p>
          <a:p>
            <a:pPr lvl="1">
              <a:lnSpc>
                <a:spcPct val="110000"/>
              </a:lnSpc>
              <a:spcBef>
                <a:spcPts val="600"/>
              </a:spcBef>
            </a:pPr>
            <a:r>
              <a:rPr lang="en-GB" altLang="de-DE" dirty="0"/>
              <a:t>e.g.: UK, USA, Canada, Australia and other former colonies of</a:t>
            </a:r>
            <a:br>
              <a:rPr lang="en-GB" altLang="de-DE" dirty="0"/>
            </a:br>
            <a:r>
              <a:rPr lang="en-GB" altLang="de-DE" dirty="0"/>
              <a:t>the British Empire, but also Sweden, and Switzerland (for some special reasons)</a:t>
            </a:r>
          </a:p>
        </p:txBody>
      </p:sp>
      <p:sp>
        <p:nvSpPr>
          <p:cNvPr id="4" name="Text Box 4">
            <a:extLst>
              <a:ext uri="{FF2B5EF4-FFF2-40B4-BE49-F238E27FC236}">
                <a16:creationId xmlns:a16="http://schemas.microsoft.com/office/drawing/2014/main" id="{1A12A375-4157-4EB6-975C-14C7AED9CE9F}"/>
              </a:ext>
            </a:extLst>
          </p:cNvPr>
          <p:cNvSpPr txBox="1">
            <a:spLocks noChangeArrowheads="1"/>
          </p:cNvSpPr>
          <p:nvPr/>
        </p:nvSpPr>
        <p:spPr bwMode="auto">
          <a:xfrm>
            <a:off x="5797452" y="6582634"/>
            <a:ext cx="3790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sz="2400"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r">
              <a:spcBef>
                <a:spcPct val="50000"/>
              </a:spcBef>
              <a:buClrTx/>
              <a:buSzTx/>
              <a:buFontTx/>
              <a:buNone/>
              <a:defRPr/>
            </a:pPr>
            <a:r>
              <a:rPr lang="de-DE" altLang="de-DE" sz="1000" b="0" dirty="0">
                <a:solidFill>
                  <a:srgbClr val="002060"/>
                </a:solidFill>
              </a:rPr>
              <a:t>Source: </a:t>
            </a:r>
            <a:r>
              <a:rPr lang="de-DE" altLang="de-DE" sz="1000" b="0" dirty="0" err="1">
                <a:solidFill>
                  <a:srgbClr val="002060"/>
                </a:solidFill>
              </a:rPr>
              <a:t>Eiteman</a:t>
            </a:r>
            <a:r>
              <a:rPr lang="de-DE" altLang="de-DE" sz="1000" b="0" dirty="0">
                <a:solidFill>
                  <a:srgbClr val="002060"/>
                </a:solidFill>
              </a:rPr>
              <a:t> / </a:t>
            </a:r>
            <a:r>
              <a:rPr lang="de-DE" altLang="de-DE" sz="1000" b="0" dirty="0" err="1">
                <a:solidFill>
                  <a:srgbClr val="002060"/>
                </a:solidFill>
              </a:rPr>
              <a:t>Stonehill</a:t>
            </a:r>
            <a:r>
              <a:rPr lang="de-DE" altLang="de-DE" sz="1000" b="0" dirty="0">
                <a:solidFill>
                  <a:srgbClr val="002060"/>
                </a:solidFill>
              </a:rPr>
              <a:t> / </a:t>
            </a:r>
            <a:r>
              <a:rPr lang="de-DE" altLang="de-DE" sz="1000" b="0" dirty="0" err="1">
                <a:solidFill>
                  <a:srgbClr val="002060"/>
                </a:solidFill>
              </a:rPr>
              <a:t>Moffett</a:t>
            </a:r>
            <a:r>
              <a:rPr lang="de-DE" altLang="de-DE" sz="1000" b="0" dirty="0">
                <a:solidFill>
                  <a:srgbClr val="002060"/>
                </a:solidFill>
              </a:rPr>
              <a:t> (2010), p. 32f</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C010EB8-1E64-4433-A8E2-075418B77D05}"/>
              </a:ext>
            </a:extLst>
          </p:cNvPr>
          <p:cNvSpPr>
            <a:spLocks noGrp="1" noChangeArrowheads="1"/>
          </p:cNvSpPr>
          <p:nvPr>
            <p:ph type="ctrTitle"/>
          </p:nvPr>
        </p:nvSpPr>
        <p:spPr>
          <a:xfrm>
            <a:off x="650875" y="2546350"/>
            <a:ext cx="8623300" cy="2193925"/>
          </a:xfrm>
        </p:spPr>
        <p:txBody>
          <a:bodyPr/>
          <a:lstStyle/>
          <a:p>
            <a:pPr algn="ctr">
              <a:lnSpc>
                <a:spcPct val="105000"/>
              </a:lnSpc>
              <a:spcBef>
                <a:spcPct val="60000"/>
              </a:spcBef>
            </a:pPr>
            <a:r>
              <a:rPr lang="en-US" altLang="de-DE" sz="2800"/>
              <a:t>Financial Systems and their Impact</a:t>
            </a:r>
            <a:br>
              <a:rPr lang="en-US" altLang="de-DE" sz="2800"/>
            </a:br>
            <a:r>
              <a:rPr lang="en-US" altLang="de-DE" sz="2800"/>
              <a:t>on Real Economy:</a:t>
            </a:r>
            <a:br>
              <a:rPr lang="en-US" altLang="de-DE" sz="2800"/>
            </a:br>
            <a:br>
              <a:rPr lang="en-US" altLang="de-DE" sz="1800"/>
            </a:br>
            <a:r>
              <a:rPr lang="en-US" altLang="de-DE" sz="2800"/>
              <a:t>Prerequisites, Characteristics, Functions,</a:t>
            </a:r>
            <a:br>
              <a:rPr lang="en-US" altLang="de-DE" sz="2800"/>
            </a:br>
            <a:r>
              <a:rPr lang="en-US" altLang="de-DE" sz="2800"/>
              <a:t>and Incompatibilities</a:t>
            </a:r>
          </a:p>
        </p:txBody>
      </p:sp>
      <p:sp>
        <p:nvSpPr>
          <p:cNvPr id="4099" name="Text Box 3">
            <a:extLst>
              <a:ext uri="{FF2B5EF4-FFF2-40B4-BE49-F238E27FC236}">
                <a16:creationId xmlns:a16="http://schemas.microsoft.com/office/drawing/2014/main" id="{45775BD2-8CEA-4334-81E1-4BC681136ECF}"/>
              </a:ext>
            </a:extLst>
          </p:cNvPr>
          <p:cNvSpPr txBox="1">
            <a:spLocks noChangeArrowheads="1"/>
          </p:cNvSpPr>
          <p:nvPr/>
        </p:nvSpPr>
        <p:spPr bwMode="auto">
          <a:xfrm>
            <a:off x="533400" y="582613"/>
            <a:ext cx="87899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spcBef>
                <a:spcPct val="0"/>
              </a:spcBef>
              <a:buClrTx/>
              <a:buSzTx/>
              <a:buFontTx/>
              <a:buNone/>
            </a:pPr>
            <a:r>
              <a:rPr lang="de-DE" altLang="de-DE">
                <a:solidFill>
                  <a:srgbClr val="006600"/>
                </a:solidFill>
                <a:latin typeface="Times New Roman" panose="02020603050405020304" pitchFamily="18" charset="0"/>
              </a:rPr>
              <a:t>Finance and Social Justice				         </a:t>
            </a:r>
            <a:r>
              <a:rPr lang="de-DE" altLang="de-DE" sz="2000">
                <a:solidFill>
                  <a:srgbClr val="006600"/>
                </a:solidFill>
                <a:latin typeface="Times New Roman" panose="02020603050405020304" pitchFamily="18" charset="0"/>
              </a:rPr>
              <a:t>Oct. 28, 2017</a:t>
            </a:r>
          </a:p>
          <a:p>
            <a:pPr>
              <a:spcBef>
                <a:spcPts val="600"/>
              </a:spcBef>
              <a:buClrTx/>
              <a:buSzTx/>
              <a:buFontTx/>
              <a:buNone/>
            </a:pPr>
            <a:r>
              <a:rPr lang="de-DE" altLang="de-DE" sz="2000">
                <a:solidFill>
                  <a:srgbClr val="006600"/>
                </a:solidFill>
                <a:latin typeface="Times New Roman" panose="02020603050405020304" pitchFamily="18" charset="0"/>
              </a:rPr>
              <a:t>European Confederation of Jesuit Alumni/ae</a:t>
            </a:r>
            <a:r>
              <a:rPr lang="de-DE" altLang="de-DE">
                <a:solidFill>
                  <a:srgbClr val="006600"/>
                </a:solidFill>
                <a:latin typeface="Times New Roman" panose="02020603050405020304" pitchFamily="18" charset="0"/>
              </a:rPr>
              <a:t>		</a:t>
            </a:r>
            <a:r>
              <a:rPr lang="de-DE" altLang="de-DE" sz="1800" b="0">
                <a:solidFill>
                  <a:srgbClr val="006600"/>
                </a:solidFill>
                <a:latin typeface="Times New Roman" panose="02020603050405020304" pitchFamily="18" charset="0"/>
              </a:rPr>
              <a:t>	         Vienna</a:t>
            </a:r>
          </a:p>
        </p:txBody>
      </p:sp>
      <p:sp>
        <p:nvSpPr>
          <p:cNvPr id="4100" name="Text Box 4">
            <a:extLst>
              <a:ext uri="{FF2B5EF4-FFF2-40B4-BE49-F238E27FC236}">
                <a16:creationId xmlns:a16="http://schemas.microsoft.com/office/drawing/2014/main" id="{EA292DAB-2853-4364-B2DB-74E4848D41C4}"/>
              </a:ext>
            </a:extLst>
          </p:cNvPr>
          <p:cNvSpPr txBox="1">
            <a:spLocks noChangeArrowheads="1"/>
          </p:cNvSpPr>
          <p:nvPr/>
        </p:nvSpPr>
        <p:spPr bwMode="auto">
          <a:xfrm>
            <a:off x="3722688" y="5511800"/>
            <a:ext cx="244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r>
              <a:rPr lang="de-DE" altLang="de-DE" sz="1800" i="1">
                <a:solidFill>
                  <a:srgbClr val="006600"/>
                </a:solidFill>
              </a:rPr>
              <a:t>Dr. Bernulf Bruckner</a:t>
            </a:r>
            <a:endParaRPr lang="de-DE" altLang="de-DE" sz="1600" b="0" i="1">
              <a:solidFill>
                <a:srgbClr val="006600"/>
              </a:solidFill>
            </a:endParaRPr>
          </a:p>
        </p:txBody>
      </p:sp>
    </p:spTree>
    <p:extLst>
      <p:ext uri="{BB962C8B-B14F-4D97-AF65-F5344CB8AC3E}">
        <p14:creationId xmlns:p14="http://schemas.microsoft.com/office/powerpoint/2010/main" val="416015794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AA24DD-DD05-467E-8950-DDD16BFF357C}"/>
              </a:ext>
            </a:extLst>
          </p:cNvPr>
          <p:cNvSpPr>
            <a:spLocks noGrp="1" noChangeArrowheads="1"/>
          </p:cNvSpPr>
          <p:nvPr>
            <p:ph type="title"/>
          </p:nvPr>
        </p:nvSpPr>
        <p:spPr/>
        <p:txBody>
          <a:bodyPr/>
          <a:lstStyle/>
          <a:p>
            <a:r>
              <a:rPr lang="de-DE" altLang="de-DE" dirty="0"/>
              <a:t>Financial Systems (II)</a:t>
            </a:r>
          </a:p>
        </p:txBody>
      </p:sp>
      <p:sp>
        <p:nvSpPr>
          <p:cNvPr id="8195" name="Rectangle 3">
            <a:extLst>
              <a:ext uri="{FF2B5EF4-FFF2-40B4-BE49-F238E27FC236}">
                <a16:creationId xmlns:a16="http://schemas.microsoft.com/office/drawing/2014/main" id="{5D48E8D1-6E5D-4013-AA23-5C25E3554235}"/>
              </a:ext>
            </a:extLst>
          </p:cNvPr>
          <p:cNvSpPr>
            <a:spLocks noGrp="1" noChangeArrowheads="1"/>
          </p:cNvSpPr>
          <p:nvPr>
            <p:ph idx="1"/>
          </p:nvPr>
        </p:nvSpPr>
        <p:spPr>
          <a:xfrm>
            <a:off x="536576" y="1219200"/>
            <a:ext cx="8665481" cy="5029200"/>
          </a:xfrm>
        </p:spPr>
        <p:txBody>
          <a:bodyPr/>
          <a:lstStyle/>
          <a:p>
            <a:pPr>
              <a:lnSpc>
                <a:spcPct val="110000"/>
              </a:lnSpc>
              <a:spcBef>
                <a:spcPts val="600"/>
              </a:spcBef>
            </a:pPr>
            <a:r>
              <a:rPr lang="en-GB" altLang="de-DE" dirty="0"/>
              <a:t>Family-based</a:t>
            </a:r>
          </a:p>
          <a:p>
            <a:pPr lvl="1">
              <a:lnSpc>
                <a:spcPct val="110000"/>
              </a:lnSpc>
              <a:spcBef>
                <a:spcPts val="600"/>
              </a:spcBef>
            </a:pPr>
            <a:r>
              <a:rPr lang="en-US" altLang="de-DE" dirty="0"/>
              <a:t>Companies started with strong concentration of family owner-ship and have continued to be largely controlled by families even after going public</a:t>
            </a:r>
          </a:p>
          <a:p>
            <a:pPr lvl="1">
              <a:lnSpc>
                <a:spcPct val="110000"/>
              </a:lnSpc>
              <a:spcBef>
                <a:spcPts val="600"/>
              </a:spcBef>
            </a:pPr>
            <a:r>
              <a:rPr lang="en-US" altLang="de-DE" dirty="0"/>
              <a:t>Characteristics:</a:t>
            </a:r>
          </a:p>
          <a:p>
            <a:pPr lvl="2">
              <a:lnSpc>
                <a:spcPct val="110000"/>
              </a:lnSpc>
              <a:spcBef>
                <a:spcPts val="600"/>
              </a:spcBef>
            </a:pPr>
            <a:r>
              <a:rPr lang="en-US" altLang="de-DE" dirty="0"/>
              <a:t>Management and ownership is combined</a:t>
            </a:r>
          </a:p>
          <a:p>
            <a:pPr lvl="2">
              <a:lnSpc>
                <a:spcPct val="110000"/>
              </a:lnSpc>
              <a:spcBef>
                <a:spcPts val="600"/>
              </a:spcBef>
            </a:pPr>
            <a:r>
              <a:rPr lang="en-US" altLang="de-DE" dirty="0"/>
              <a:t>Majority and minority shareholders among family members</a:t>
            </a:r>
          </a:p>
          <a:p>
            <a:pPr lvl="1">
              <a:lnSpc>
                <a:spcPct val="110000"/>
              </a:lnSpc>
              <a:spcBef>
                <a:spcPts val="600"/>
              </a:spcBef>
            </a:pPr>
            <a:r>
              <a:rPr lang="en-US" altLang="de-DE" dirty="0"/>
              <a:t>Typically emerging countries with less important services industry in Asia, Africa, and Latin America but also some Mediterranean countries in Europe</a:t>
            </a:r>
          </a:p>
          <a:p>
            <a:pPr lvl="1">
              <a:lnSpc>
                <a:spcPct val="110000"/>
              </a:lnSpc>
              <a:spcBef>
                <a:spcPts val="600"/>
              </a:spcBef>
            </a:pPr>
            <a:r>
              <a:rPr lang="en-US" altLang="de-DE" dirty="0"/>
              <a:t>e.g.: Hong Kong, Singapore, Indonesia, Malaysia, Taiwan, Egypt, Morocco, Colombia, Ecuador, Spain, Portugal, Greece, and most of CESEE</a:t>
            </a:r>
          </a:p>
          <a:p>
            <a:pPr lvl="1">
              <a:lnSpc>
                <a:spcPct val="110000"/>
              </a:lnSpc>
              <a:spcBef>
                <a:spcPts val="600"/>
              </a:spcBef>
            </a:pPr>
            <a:endParaRPr lang="en-GB" altLang="de-DE" dirty="0"/>
          </a:p>
        </p:txBody>
      </p:sp>
      <p:sp>
        <p:nvSpPr>
          <p:cNvPr id="4" name="Text Box 4">
            <a:extLst>
              <a:ext uri="{FF2B5EF4-FFF2-40B4-BE49-F238E27FC236}">
                <a16:creationId xmlns:a16="http://schemas.microsoft.com/office/drawing/2014/main" id="{06ADE362-6F1E-4B07-AC87-D8D242AA6A3F}"/>
              </a:ext>
            </a:extLst>
          </p:cNvPr>
          <p:cNvSpPr txBox="1">
            <a:spLocks noChangeArrowheads="1"/>
          </p:cNvSpPr>
          <p:nvPr/>
        </p:nvSpPr>
        <p:spPr bwMode="auto">
          <a:xfrm>
            <a:off x="5797452" y="6582634"/>
            <a:ext cx="3790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sz="2400"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r">
              <a:spcBef>
                <a:spcPct val="50000"/>
              </a:spcBef>
              <a:buClrTx/>
              <a:buSzTx/>
              <a:buFontTx/>
              <a:buNone/>
              <a:defRPr/>
            </a:pPr>
            <a:r>
              <a:rPr lang="de-DE" altLang="de-DE" sz="1000" b="0" dirty="0">
                <a:solidFill>
                  <a:srgbClr val="002060"/>
                </a:solidFill>
              </a:rPr>
              <a:t>Source: </a:t>
            </a:r>
            <a:r>
              <a:rPr lang="de-DE" altLang="de-DE" sz="1000" b="0" dirty="0" err="1">
                <a:solidFill>
                  <a:srgbClr val="002060"/>
                </a:solidFill>
              </a:rPr>
              <a:t>Eiteman</a:t>
            </a:r>
            <a:r>
              <a:rPr lang="de-DE" altLang="de-DE" sz="1000" b="0" dirty="0">
                <a:solidFill>
                  <a:srgbClr val="002060"/>
                </a:solidFill>
              </a:rPr>
              <a:t> / </a:t>
            </a:r>
            <a:r>
              <a:rPr lang="de-DE" altLang="de-DE" sz="1000" b="0" dirty="0" err="1">
                <a:solidFill>
                  <a:srgbClr val="002060"/>
                </a:solidFill>
              </a:rPr>
              <a:t>Stonehill</a:t>
            </a:r>
            <a:r>
              <a:rPr lang="de-DE" altLang="de-DE" sz="1000" b="0" dirty="0">
                <a:solidFill>
                  <a:srgbClr val="002060"/>
                </a:solidFill>
              </a:rPr>
              <a:t> / </a:t>
            </a:r>
            <a:r>
              <a:rPr lang="de-DE" altLang="de-DE" sz="1000" b="0" dirty="0" err="1">
                <a:solidFill>
                  <a:srgbClr val="002060"/>
                </a:solidFill>
              </a:rPr>
              <a:t>Moffett</a:t>
            </a:r>
            <a:r>
              <a:rPr lang="de-DE" altLang="de-DE" sz="1000" b="0" dirty="0">
                <a:solidFill>
                  <a:srgbClr val="002060"/>
                </a:solidFill>
              </a:rPr>
              <a:t> (2010), p. 32f</a:t>
            </a:r>
          </a:p>
        </p:txBody>
      </p:sp>
    </p:spTree>
    <p:extLst>
      <p:ext uri="{BB962C8B-B14F-4D97-AF65-F5344CB8AC3E}">
        <p14:creationId xmlns:p14="http://schemas.microsoft.com/office/powerpoint/2010/main" val="261850794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AA24DD-DD05-467E-8950-DDD16BFF357C}"/>
              </a:ext>
            </a:extLst>
          </p:cNvPr>
          <p:cNvSpPr>
            <a:spLocks noGrp="1" noChangeArrowheads="1"/>
          </p:cNvSpPr>
          <p:nvPr>
            <p:ph type="title"/>
          </p:nvPr>
        </p:nvSpPr>
        <p:spPr/>
        <p:txBody>
          <a:bodyPr/>
          <a:lstStyle/>
          <a:p>
            <a:r>
              <a:rPr lang="de-DE" altLang="de-DE" dirty="0"/>
              <a:t>Financial Systems (III)</a:t>
            </a:r>
          </a:p>
        </p:txBody>
      </p:sp>
      <p:sp>
        <p:nvSpPr>
          <p:cNvPr id="8195" name="Rectangle 3">
            <a:extLst>
              <a:ext uri="{FF2B5EF4-FFF2-40B4-BE49-F238E27FC236}">
                <a16:creationId xmlns:a16="http://schemas.microsoft.com/office/drawing/2014/main" id="{5D48E8D1-6E5D-4013-AA23-5C25E3554235}"/>
              </a:ext>
            </a:extLst>
          </p:cNvPr>
          <p:cNvSpPr>
            <a:spLocks noGrp="1" noChangeArrowheads="1"/>
          </p:cNvSpPr>
          <p:nvPr>
            <p:ph idx="1"/>
          </p:nvPr>
        </p:nvSpPr>
        <p:spPr>
          <a:xfrm>
            <a:off x="536575" y="1132116"/>
            <a:ext cx="8885238" cy="5029200"/>
          </a:xfrm>
        </p:spPr>
        <p:txBody>
          <a:bodyPr/>
          <a:lstStyle/>
          <a:p>
            <a:pPr>
              <a:lnSpc>
                <a:spcPct val="110000"/>
              </a:lnSpc>
              <a:spcBef>
                <a:spcPts val="600"/>
              </a:spcBef>
            </a:pPr>
            <a:r>
              <a:rPr lang="en-GB" altLang="de-DE" dirty="0"/>
              <a:t>Bank-based</a:t>
            </a:r>
          </a:p>
          <a:p>
            <a:pPr lvl="1">
              <a:lnSpc>
                <a:spcPct val="110000"/>
              </a:lnSpc>
              <a:spcBef>
                <a:spcPts val="600"/>
              </a:spcBef>
            </a:pPr>
            <a:r>
              <a:rPr lang="en-GB" altLang="de-DE" dirty="0"/>
              <a:t>Funding of non-financial companies/corporations and consumers mainly via financial intermediaries (esp. commercial banks und credit institutions)</a:t>
            </a:r>
          </a:p>
          <a:p>
            <a:pPr lvl="1">
              <a:lnSpc>
                <a:spcPct val="110000"/>
              </a:lnSpc>
              <a:spcBef>
                <a:spcPts val="600"/>
              </a:spcBef>
            </a:pPr>
            <a:r>
              <a:rPr lang="en-GB" altLang="de-DE" dirty="0"/>
              <a:t>Characteristics:</a:t>
            </a:r>
          </a:p>
          <a:p>
            <a:pPr lvl="2">
              <a:lnSpc>
                <a:spcPct val="110000"/>
              </a:lnSpc>
              <a:spcBef>
                <a:spcPts val="600"/>
              </a:spcBef>
            </a:pPr>
            <a:r>
              <a:rPr lang="en-US" dirty="0"/>
              <a:t>Restrictive bank regulation and supervision and some government influence in bank lending</a:t>
            </a:r>
          </a:p>
          <a:p>
            <a:pPr lvl="2">
              <a:lnSpc>
                <a:spcPct val="110000"/>
              </a:lnSpc>
              <a:spcBef>
                <a:spcPts val="600"/>
              </a:spcBef>
            </a:pPr>
            <a:r>
              <a:rPr lang="en-US" dirty="0"/>
              <a:t>Strong commercial banking sector, hardly any investment banks</a:t>
            </a:r>
          </a:p>
          <a:p>
            <a:pPr lvl="2">
              <a:lnSpc>
                <a:spcPct val="110000"/>
              </a:lnSpc>
              <a:spcBef>
                <a:spcPts val="600"/>
              </a:spcBef>
            </a:pPr>
            <a:r>
              <a:rPr lang="en-US" dirty="0"/>
              <a:t>Intermediation by financial institutions</a:t>
            </a:r>
            <a:endParaRPr lang="en-GB" altLang="de-DE" dirty="0"/>
          </a:p>
          <a:p>
            <a:pPr lvl="1">
              <a:lnSpc>
                <a:spcPct val="110000"/>
              </a:lnSpc>
              <a:spcBef>
                <a:spcPts val="600"/>
              </a:spcBef>
            </a:pPr>
            <a:r>
              <a:rPr lang="en-GB" altLang="de-DE" dirty="0"/>
              <a:t>French/German Civil Law-based economies (“Code Napoleon”)</a:t>
            </a:r>
          </a:p>
          <a:p>
            <a:pPr lvl="2">
              <a:lnSpc>
                <a:spcPct val="110000"/>
              </a:lnSpc>
              <a:spcBef>
                <a:spcPts val="600"/>
              </a:spcBef>
            </a:pPr>
            <a:r>
              <a:rPr lang="en-GB" altLang="de-DE" dirty="0"/>
              <a:t>Legal system focuses on creditor protection</a:t>
            </a:r>
          </a:p>
          <a:p>
            <a:pPr lvl="1">
              <a:lnSpc>
                <a:spcPct val="110000"/>
              </a:lnSpc>
              <a:spcBef>
                <a:spcPts val="600"/>
              </a:spcBef>
            </a:pPr>
            <a:r>
              <a:rPr lang="en-GB" altLang="de-DE" dirty="0"/>
              <a:t>e.g.: Central continental Europe, esp. France, Germany, Italy, Austria, Belgium, and most of their former colonies, but also South Korea and Japan</a:t>
            </a:r>
          </a:p>
        </p:txBody>
      </p:sp>
      <p:sp>
        <p:nvSpPr>
          <p:cNvPr id="4" name="Text Box 4">
            <a:extLst>
              <a:ext uri="{FF2B5EF4-FFF2-40B4-BE49-F238E27FC236}">
                <a16:creationId xmlns:a16="http://schemas.microsoft.com/office/drawing/2014/main" id="{243149A9-74E6-49EB-A755-1C3A673EE6CD}"/>
              </a:ext>
            </a:extLst>
          </p:cNvPr>
          <p:cNvSpPr txBox="1">
            <a:spLocks noChangeArrowheads="1"/>
          </p:cNvSpPr>
          <p:nvPr/>
        </p:nvSpPr>
        <p:spPr bwMode="auto">
          <a:xfrm>
            <a:off x="5797452" y="6582634"/>
            <a:ext cx="3790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sz="2400"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r">
              <a:spcBef>
                <a:spcPct val="50000"/>
              </a:spcBef>
              <a:buClrTx/>
              <a:buSzTx/>
              <a:buFontTx/>
              <a:buNone/>
              <a:defRPr/>
            </a:pPr>
            <a:r>
              <a:rPr lang="de-DE" altLang="de-DE" sz="1000" b="0" dirty="0">
                <a:solidFill>
                  <a:srgbClr val="002060"/>
                </a:solidFill>
              </a:rPr>
              <a:t>Source: </a:t>
            </a:r>
            <a:r>
              <a:rPr lang="de-DE" altLang="de-DE" sz="1000" b="0" dirty="0" err="1">
                <a:solidFill>
                  <a:srgbClr val="002060"/>
                </a:solidFill>
              </a:rPr>
              <a:t>Eiteman</a:t>
            </a:r>
            <a:r>
              <a:rPr lang="de-DE" altLang="de-DE" sz="1000" b="0" dirty="0">
                <a:solidFill>
                  <a:srgbClr val="002060"/>
                </a:solidFill>
              </a:rPr>
              <a:t> / </a:t>
            </a:r>
            <a:r>
              <a:rPr lang="de-DE" altLang="de-DE" sz="1000" b="0" dirty="0" err="1">
                <a:solidFill>
                  <a:srgbClr val="002060"/>
                </a:solidFill>
              </a:rPr>
              <a:t>Stonehill</a:t>
            </a:r>
            <a:r>
              <a:rPr lang="de-DE" altLang="de-DE" sz="1000" b="0" dirty="0">
                <a:solidFill>
                  <a:srgbClr val="002060"/>
                </a:solidFill>
              </a:rPr>
              <a:t> / </a:t>
            </a:r>
            <a:r>
              <a:rPr lang="de-DE" altLang="de-DE" sz="1000" b="0" dirty="0" err="1">
                <a:solidFill>
                  <a:srgbClr val="002060"/>
                </a:solidFill>
              </a:rPr>
              <a:t>Moffett</a:t>
            </a:r>
            <a:r>
              <a:rPr lang="de-DE" altLang="de-DE" sz="1000" b="0" dirty="0">
                <a:solidFill>
                  <a:srgbClr val="002060"/>
                </a:solidFill>
              </a:rPr>
              <a:t> (2010), p. 32f</a:t>
            </a:r>
          </a:p>
        </p:txBody>
      </p:sp>
    </p:spTree>
    <p:extLst>
      <p:ext uri="{BB962C8B-B14F-4D97-AF65-F5344CB8AC3E}">
        <p14:creationId xmlns:p14="http://schemas.microsoft.com/office/powerpoint/2010/main" val="284143894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AA24DD-DD05-467E-8950-DDD16BFF357C}"/>
              </a:ext>
            </a:extLst>
          </p:cNvPr>
          <p:cNvSpPr>
            <a:spLocks noGrp="1" noChangeArrowheads="1"/>
          </p:cNvSpPr>
          <p:nvPr>
            <p:ph type="title"/>
          </p:nvPr>
        </p:nvSpPr>
        <p:spPr/>
        <p:txBody>
          <a:bodyPr/>
          <a:lstStyle/>
          <a:p>
            <a:r>
              <a:rPr lang="de-DE" altLang="de-DE" dirty="0"/>
              <a:t>Financial Systems (IV)</a:t>
            </a:r>
          </a:p>
        </p:txBody>
      </p:sp>
      <p:sp>
        <p:nvSpPr>
          <p:cNvPr id="8195" name="Rectangle 3">
            <a:extLst>
              <a:ext uri="{FF2B5EF4-FFF2-40B4-BE49-F238E27FC236}">
                <a16:creationId xmlns:a16="http://schemas.microsoft.com/office/drawing/2014/main" id="{5D48E8D1-6E5D-4013-AA23-5C25E3554235}"/>
              </a:ext>
            </a:extLst>
          </p:cNvPr>
          <p:cNvSpPr>
            <a:spLocks noGrp="1" noChangeArrowheads="1"/>
          </p:cNvSpPr>
          <p:nvPr>
            <p:ph idx="1"/>
          </p:nvPr>
        </p:nvSpPr>
        <p:spPr>
          <a:xfrm>
            <a:off x="536575" y="1219200"/>
            <a:ext cx="8621939" cy="5029200"/>
          </a:xfrm>
        </p:spPr>
        <p:txBody>
          <a:bodyPr/>
          <a:lstStyle/>
          <a:p>
            <a:pPr>
              <a:lnSpc>
                <a:spcPct val="110000"/>
              </a:lnSpc>
              <a:spcBef>
                <a:spcPts val="600"/>
              </a:spcBef>
            </a:pPr>
            <a:r>
              <a:rPr lang="en-GB" altLang="de-DE" dirty="0"/>
              <a:t>Government-based/-affiliated</a:t>
            </a:r>
          </a:p>
          <a:p>
            <a:pPr lvl="1">
              <a:lnSpc>
                <a:spcPct val="110000"/>
              </a:lnSpc>
              <a:spcBef>
                <a:spcPts val="600"/>
              </a:spcBef>
            </a:pPr>
            <a:r>
              <a:rPr lang="en-US" dirty="0"/>
              <a:t>Countries in which government ownership of property and industry has been the constant force over time </a:t>
            </a:r>
          </a:p>
          <a:p>
            <a:pPr lvl="1">
              <a:lnSpc>
                <a:spcPct val="110000"/>
              </a:lnSpc>
              <a:spcBef>
                <a:spcPts val="600"/>
              </a:spcBef>
            </a:pPr>
            <a:r>
              <a:rPr lang="en-US" dirty="0"/>
              <a:t>Characteristics:</a:t>
            </a:r>
          </a:p>
          <a:p>
            <a:pPr lvl="2">
              <a:lnSpc>
                <a:spcPct val="110000"/>
              </a:lnSpc>
              <a:spcBef>
                <a:spcPts val="600"/>
              </a:spcBef>
            </a:pPr>
            <a:r>
              <a:rPr lang="en-US" dirty="0"/>
              <a:t>State ownership of enterprise</a:t>
            </a:r>
          </a:p>
          <a:p>
            <a:pPr lvl="2">
              <a:lnSpc>
                <a:spcPct val="110000"/>
              </a:lnSpc>
              <a:spcBef>
                <a:spcPts val="600"/>
              </a:spcBef>
            </a:pPr>
            <a:r>
              <a:rPr lang="en-US" dirty="0"/>
              <a:t>Lack of transparency</a:t>
            </a:r>
          </a:p>
          <a:p>
            <a:pPr lvl="2">
              <a:lnSpc>
                <a:spcPct val="110000"/>
              </a:lnSpc>
              <a:spcBef>
                <a:spcPts val="600"/>
              </a:spcBef>
            </a:pPr>
            <a:r>
              <a:rPr lang="en-US" dirty="0"/>
              <a:t>No or hardly any minority influence</a:t>
            </a:r>
          </a:p>
          <a:p>
            <a:pPr lvl="2">
              <a:lnSpc>
                <a:spcPct val="110000"/>
              </a:lnSpc>
              <a:spcBef>
                <a:spcPts val="600"/>
              </a:spcBef>
            </a:pPr>
            <a:r>
              <a:rPr lang="en-US" dirty="0"/>
              <a:t>Significant restrictions on private business practices</a:t>
            </a:r>
          </a:p>
          <a:p>
            <a:pPr lvl="1">
              <a:lnSpc>
                <a:spcPct val="110000"/>
              </a:lnSpc>
              <a:spcBef>
                <a:spcPts val="600"/>
              </a:spcBef>
            </a:pPr>
            <a:r>
              <a:rPr lang="en-US" dirty="0"/>
              <a:t>Typical for countries with monocratic political systems lacking democratic institutions</a:t>
            </a:r>
          </a:p>
          <a:p>
            <a:pPr lvl="1">
              <a:lnSpc>
                <a:spcPct val="110000"/>
              </a:lnSpc>
              <a:spcBef>
                <a:spcPts val="600"/>
              </a:spcBef>
            </a:pPr>
            <a:r>
              <a:rPr lang="en-US" dirty="0"/>
              <a:t>e.g.: China, Russia, North Korea, several African countries</a:t>
            </a:r>
          </a:p>
        </p:txBody>
      </p:sp>
      <p:sp>
        <p:nvSpPr>
          <p:cNvPr id="4" name="Text Box 4">
            <a:extLst>
              <a:ext uri="{FF2B5EF4-FFF2-40B4-BE49-F238E27FC236}">
                <a16:creationId xmlns:a16="http://schemas.microsoft.com/office/drawing/2014/main" id="{9C5093F7-FC6C-4944-BA64-4B03F335ADE4}"/>
              </a:ext>
            </a:extLst>
          </p:cNvPr>
          <p:cNvSpPr txBox="1">
            <a:spLocks noChangeArrowheads="1"/>
          </p:cNvSpPr>
          <p:nvPr/>
        </p:nvSpPr>
        <p:spPr bwMode="auto">
          <a:xfrm>
            <a:off x="5797452" y="6582634"/>
            <a:ext cx="3790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90000"/>
              <a:buFont typeface="Wingdings" panose="05000000000000000000" pitchFamily="2" charset="2"/>
              <a:buChar char="è"/>
              <a:defRPr sz="2400" b="1">
                <a:solidFill>
                  <a:srgbClr val="00279F"/>
                </a:solidFill>
                <a:latin typeface="Arial" panose="020B0604020202020204" pitchFamily="34" charset="0"/>
              </a:defRPr>
            </a:lvl3pPr>
            <a:lvl4pPr marL="1600200" indent="-228600">
              <a:spcBef>
                <a:spcPct val="20000"/>
              </a:spcBef>
              <a:buClr>
                <a:srgbClr val="A000A0"/>
              </a:buClr>
              <a:buSzPct val="9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r">
              <a:spcBef>
                <a:spcPct val="50000"/>
              </a:spcBef>
              <a:buClrTx/>
              <a:buSzTx/>
              <a:buFontTx/>
              <a:buNone/>
              <a:defRPr/>
            </a:pPr>
            <a:r>
              <a:rPr lang="de-DE" altLang="de-DE" sz="1000" b="0" dirty="0">
                <a:solidFill>
                  <a:srgbClr val="002060"/>
                </a:solidFill>
              </a:rPr>
              <a:t>Source: </a:t>
            </a:r>
            <a:r>
              <a:rPr lang="de-DE" altLang="de-DE" sz="1000" b="0" dirty="0" err="1">
                <a:solidFill>
                  <a:srgbClr val="002060"/>
                </a:solidFill>
              </a:rPr>
              <a:t>Eiteman</a:t>
            </a:r>
            <a:r>
              <a:rPr lang="de-DE" altLang="de-DE" sz="1000" b="0" dirty="0">
                <a:solidFill>
                  <a:srgbClr val="002060"/>
                </a:solidFill>
              </a:rPr>
              <a:t> / </a:t>
            </a:r>
            <a:r>
              <a:rPr lang="de-DE" altLang="de-DE" sz="1000" b="0" dirty="0" err="1">
                <a:solidFill>
                  <a:srgbClr val="002060"/>
                </a:solidFill>
              </a:rPr>
              <a:t>Stonehill</a:t>
            </a:r>
            <a:r>
              <a:rPr lang="de-DE" altLang="de-DE" sz="1000" b="0" dirty="0">
                <a:solidFill>
                  <a:srgbClr val="002060"/>
                </a:solidFill>
              </a:rPr>
              <a:t> / </a:t>
            </a:r>
            <a:r>
              <a:rPr lang="de-DE" altLang="de-DE" sz="1000" b="0" dirty="0" err="1">
                <a:solidFill>
                  <a:srgbClr val="002060"/>
                </a:solidFill>
              </a:rPr>
              <a:t>Moffett</a:t>
            </a:r>
            <a:r>
              <a:rPr lang="de-DE" altLang="de-DE" sz="1000" b="0" dirty="0">
                <a:solidFill>
                  <a:srgbClr val="002060"/>
                </a:solidFill>
              </a:rPr>
              <a:t> (2010), p. 32f</a:t>
            </a:r>
          </a:p>
        </p:txBody>
      </p:sp>
    </p:spTree>
    <p:extLst>
      <p:ext uri="{BB962C8B-B14F-4D97-AF65-F5344CB8AC3E}">
        <p14:creationId xmlns:p14="http://schemas.microsoft.com/office/powerpoint/2010/main" val="4597200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FCF6655-98F0-4233-9CEF-122634256224}"/>
              </a:ext>
            </a:extLst>
          </p:cNvPr>
          <p:cNvSpPr>
            <a:spLocks noChangeArrowheads="1"/>
          </p:cNvSpPr>
          <p:nvPr/>
        </p:nvSpPr>
        <p:spPr bwMode="auto">
          <a:xfrm>
            <a:off x="608013" y="2326788"/>
            <a:ext cx="8472487" cy="584200"/>
          </a:xfrm>
          <a:prstGeom prst="rect">
            <a:avLst/>
          </a:prstGeom>
          <a:solidFill>
            <a:srgbClr val="FFFF99">
              <a:alpha val="50195"/>
            </a:srgbClr>
          </a:solidFill>
          <a:ln w="12700">
            <a:solidFill>
              <a:schemeClr val="tx1"/>
            </a:solidFill>
            <a:miter lim="800000"/>
            <a:headEnd/>
            <a:tailEnd/>
          </a:ln>
        </p:spPr>
        <p:txBody>
          <a:bodyPr wrap="none" anchor="ctr"/>
          <a:lstStyle>
            <a:lvl1pPr>
              <a:spcBef>
                <a:spcPct val="20000"/>
              </a:spcBef>
              <a:buClr>
                <a:srgbClr val="B50069"/>
              </a:buClr>
              <a:buSzPct val="100000"/>
              <a:buFont typeface="Wingdings" panose="05000000000000000000" pitchFamily="2" charset="2"/>
              <a:buChar char="Ø"/>
              <a:defRPr sz="2400" b="1">
                <a:solidFill>
                  <a:srgbClr val="B50069"/>
                </a:solidFill>
                <a:latin typeface="Arial" panose="020B0604020202020204" pitchFamily="34" charset="0"/>
              </a:defRPr>
            </a:lvl1pPr>
            <a:lvl2pPr marL="742950" indent="-285750">
              <a:spcBef>
                <a:spcPct val="20000"/>
              </a:spcBef>
              <a:buClr>
                <a:srgbClr val="438E00"/>
              </a:buClr>
              <a:buSzPct val="100000"/>
              <a:buFont typeface="Wingdings" panose="05000000000000000000" pitchFamily="2" charset="2"/>
              <a:buChar char="Ä"/>
              <a:defRPr sz="2000" b="1">
                <a:solidFill>
                  <a:srgbClr val="438E00"/>
                </a:solidFill>
                <a:latin typeface="Arial" panose="020B0604020202020204" pitchFamily="34" charset="0"/>
              </a:defRPr>
            </a:lvl2pPr>
            <a:lvl3pPr marL="1143000" indent="-228600">
              <a:spcBef>
                <a:spcPct val="20000"/>
              </a:spcBef>
              <a:buClr>
                <a:srgbClr val="00279F"/>
              </a:buClr>
              <a:buSzPct val="100000"/>
              <a:buFont typeface="Wingdings" panose="05000000000000000000" pitchFamily="2" charset="2"/>
              <a:buChar char="è"/>
              <a:defRPr b="1">
                <a:solidFill>
                  <a:srgbClr val="00279F"/>
                </a:solidFill>
                <a:latin typeface="Arial" panose="020B0604020202020204" pitchFamily="34" charset="0"/>
              </a:defRPr>
            </a:lvl3pPr>
            <a:lvl4pPr marL="1600200" indent="-228600">
              <a:spcBef>
                <a:spcPct val="20000"/>
              </a:spcBef>
              <a:buClr>
                <a:srgbClr val="A000A0"/>
              </a:buClr>
              <a:buSzPct val="100000"/>
              <a:buFont typeface="Wingdings" panose="05000000000000000000" pitchFamily="2" charset="2"/>
              <a:buChar char="Ö"/>
              <a:defRPr sz="1600" b="1">
                <a:solidFill>
                  <a:srgbClr val="A000A0"/>
                </a:solidFill>
                <a:latin typeface="Arial" panose="020B0604020202020204" pitchFamily="34" charset="0"/>
              </a:defRPr>
            </a:lvl4pPr>
            <a:lvl5pPr marL="2057400" indent="-228600">
              <a:spcBef>
                <a:spcPct val="20000"/>
              </a:spcBef>
              <a:buClr>
                <a:srgbClr val="00279F"/>
              </a:buClr>
              <a:buSzPct val="100000"/>
              <a:buFont typeface="Monotype Sorts" pitchFamily="2" charset="2"/>
              <a:buChar char="þ"/>
              <a:defRPr sz="2000">
                <a:solidFill>
                  <a:srgbClr val="00279F"/>
                </a:solidFill>
                <a:latin typeface="Arial" panose="020B0604020202020204" pitchFamily="34" charset="0"/>
              </a:defRPr>
            </a:lvl5pPr>
            <a:lvl6pPr marL="25146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6pPr>
            <a:lvl7pPr marL="29718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7pPr>
            <a:lvl8pPr marL="34290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8pPr>
            <a:lvl9pPr marL="3886200" indent="-228600" eaLnBrk="0" fontAlgn="base" hangingPunct="0">
              <a:spcBef>
                <a:spcPct val="20000"/>
              </a:spcBef>
              <a:spcAft>
                <a:spcPct val="0"/>
              </a:spcAft>
              <a:buClr>
                <a:srgbClr val="00279F"/>
              </a:buClr>
              <a:buSzPct val="100000"/>
              <a:buFont typeface="Monotype Sorts" pitchFamily="2" charset="2"/>
              <a:buChar char="þ"/>
              <a:defRPr sz="2000">
                <a:solidFill>
                  <a:srgbClr val="00279F"/>
                </a:solidFill>
                <a:latin typeface="Arial" panose="020B0604020202020204" pitchFamily="34" charset="0"/>
              </a:defRPr>
            </a:lvl9pPr>
          </a:lstStyle>
          <a:p>
            <a:pPr algn="ctr">
              <a:spcBef>
                <a:spcPct val="0"/>
              </a:spcBef>
              <a:buClrTx/>
              <a:buSzTx/>
              <a:buFontTx/>
              <a:buNone/>
            </a:pPr>
            <a:endParaRPr lang="de-DE" altLang="de-DE" sz="1800">
              <a:solidFill>
                <a:schemeClr val="tx1"/>
              </a:solidFill>
            </a:endParaRPr>
          </a:p>
        </p:txBody>
      </p:sp>
      <p:sp>
        <p:nvSpPr>
          <p:cNvPr id="6147" name="Rectangle 3">
            <a:extLst>
              <a:ext uri="{FF2B5EF4-FFF2-40B4-BE49-F238E27FC236}">
                <a16:creationId xmlns:a16="http://schemas.microsoft.com/office/drawing/2014/main" id="{D5C54FE6-B4FC-430F-AF61-9564ADE095E0}"/>
              </a:ext>
            </a:extLst>
          </p:cNvPr>
          <p:cNvSpPr>
            <a:spLocks noGrp="1" noChangeArrowheads="1"/>
          </p:cNvSpPr>
          <p:nvPr>
            <p:ph type="title"/>
          </p:nvPr>
        </p:nvSpPr>
        <p:spPr/>
        <p:txBody>
          <a:bodyPr/>
          <a:lstStyle/>
          <a:p>
            <a:r>
              <a:rPr lang="en-GB" altLang="de-DE"/>
              <a:t>Agenda</a:t>
            </a:r>
          </a:p>
        </p:txBody>
      </p:sp>
      <p:sp>
        <p:nvSpPr>
          <p:cNvPr id="6148" name="Rectangle 4">
            <a:extLst>
              <a:ext uri="{FF2B5EF4-FFF2-40B4-BE49-F238E27FC236}">
                <a16:creationId xmlns:a16="http://schemas.microsoft.com/office/drawing/2014/main" id="{DB78970A-49F9-4BE1-8F43-2CC801679E8B}"/>
              </a:ext>
            </a:extLst>
          </p:cNvPr>
          <p:cNvSpPr>
            <a:spLocks noGrp="1" noChangeArrowheads="1"/>
          </p:cNvSpPr>
          <p:nvPr>
            <p:ph type="body" idx="1"/>
          </p:nvPr>
        </p:nvSpPr>
        <p:spPr>
          <a:xfrm>
            <a:off x="941387" y="1428750"/>
            <a:ext cx="7955869" cy="4226462"/>
          </a:xfrm>
        </p:spPr>
        <p:txBody>
          <a:bodyPr/>
          <a:lstStyle/>
          <a:p>
            <a:pPr>
              <a:lnSpc>
                <a:spcPct val="150000"/>
              </a:lnSpc>
              <a:spcBef>
                <a:spcPts val="2400"/>
              </a:spcBef>
            </a:pPr>
            <a:r>
              <a:rPr lang="en-GB" altLang="de-DE" dirty="0"/>
              <a:t>Types of Financial Systems</a:t>
            </a:r>
          </a:p>
          <a:p>
            <a:pPr>
              <a:lnSpc>
                <a:spcPct val="150000"/>
              </a:lnSpc>
              <a:spcBef>
                <a:spcPts val="2400"/>
              </a:spcBef>
            </a:pPr>
            <a:r>
              <a:rPr lang="en-GB" altLang="de-DE" dirty="0"/>
              <a:t>Characteristics and Indicators</a:t>
            </a:r>
          </a:p>
          <a:p>
            <a:pPr>
              <a:lnSpc>
                <a:spcPct val="150000"/>
              </a:lnSpc>
              <a:spcBef>
                <a:spcPts val="2400"/>
              </a:spcBef>
            </a:pPr>
            <a:r>
              <a:rPr lang="en-GB" altLang="de-DE" dirty="0"/>
              <a:t>Functions and Impact on the Real Economy</a:t>
            </a:r>
          </a:p>
          <a:p>
            <a:pPr>
              <a:lnSpc>
                <a:spcPct val="150000"/>
              </a:lnSpc>
              <a:spcBef>
                <a:spcPts val="2400"/>
              </a:spcBef>
            </a:pPr>
            <a:r>
              <a:rPr lang="en-GB" altLang="de-DE" dirty="0"/>
              <a:t>Recent Developments and Incompatibilities</a:t>
            </a:r>
          </a:p>
          <a:p>
            <a:pPr>
              <a:lnSpc>
                <a:spcPct val="150000"/>
              </a:lnSpc>
              <a:spcBef>
                <a:spcPts val="2400"/>
              </a:spcBef>
            </a:pPr>
            <a:r>
              <a:rPr lang="en-GB" altLang="de-DE" dirty="0"/>
              <a:t>Outcome and Outlook</a:t>
            </a:r>
          </a:p>
        </p:txBody>
      </p:sp>
    </p:spTree>
    <p:extLst>
      <p:ext uri="{BB962C8B-B14F-4D97-AF65-F5344CB8AC3E}">
        <p14:creationId xmlns:p14="http://schemas.microsoft.com/office/powerpoint/2010/main" val="965629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E3152-4EC0-4306-9190-C8F35A00F4C5}"/>
              </a:ext>
            </a:extLst>
          </p:cNvPr>
          <p:cNvSpPr>
            <a:spLocks noGrp="1"/>
          </p:cNvSpPr>
          <p:nvPr>
            <p:ph type="title"/>
          </p:nvPr>
        </p:nvSpPr>
        <p:spPr>
          <a:xfrm>
            <a:off x="519113" y="406400"/>
            <a:ext cx="5185001" cy="584200"/>
          </a:xfrm>
        </p:spPr>
        <p:txBody>
          <a:bodyPr/>
          <a:lstStyle/>
          <a:p>
            <a:r>
              <a:rPr lang="de-AT" sz="2800" dirty="0"/>
              <a:t>GDP </a:t>
            </a:r>
            <a:r>
              <a:rPr lang="de-AT" sz="2800" dirty="0" err="1"/>
              <a:t>of</a:t>
            </a:r>
            <a:r>
              <a:rPr lang="de-AT" sz="2800" dirty="0"/>
              <a:t> EU-MS 2016</a:t>
            </a:r>
          </a:p>
        </p:txBody>
      </p:sp>
      <p:pic>
        <p:nvPicPr>
          <p:cNvPr id="6" name="Grafik 5">
            <a:extLst>
              <a:ext uri="{FF2B5EF4-FFF2-40B4-BE49-F238E27FC236}">
                <a16:creationId xmlns:a16="http://schemas.microsoft.com/office/drawing/2014/main" id="{BA2B6812-D448-4D70-BC0F-63B8F49814D0}"/>
              </a:ext>
            </a:extLst>
          </p:cNvPr>
          <p:cNvPicPr>
            <a:picLocks noChangeAspect="1"/>
          </p:cNvPicPr>
          <p:nvPr/>
        </p:nvPicPr>
        <p:blipFill>
          <a:blip r:embed="rId2"/>
          <a:stretch>
            <a:fillRect/>
          </a:stretch>
        </p:blipFill>
        <p:spPr>
          <a:xfrm>
            <a:off x="464457" y="1159313"/>
            <a:ext cx="8940800" cy="5669659"/>
          </a:xfrm>
          <a:prstGeom prst="rect">
            <a:avLst/>
          </a:prstGeom>
        </p:spPr>
      </p:pic>
      <p:sp>
        <p:nvSpPr>
          <p:cNvPr id="7" name="Textfeld 6">
            <a:extLst>
              <a:ext uri="{FF2B5EF4-FFF2-40B4-BE49-F238E27FC236}">
                <a16:creationId xmlns:a16="http://schemas.microsoft.com/office/drawing/2014/main" id="{A392E36B-C93B-41B7-8A6D-200426491538}"/>
              </a:ext>
            </a:extLst>
          </p:cNvPr>
          <p:cNvSpPr txBox="1"/>
          <p:nvPr/>
        </p:nvSpPr>
        <p:spPr>
          <a:xfrm>
            <a:off x="7141030" y="6008914"/>
            <a:ext cx="1704313" cy="461665"/>
          </a:xfrm>
          <a:prstGeom prst="rect">
            <a:avLst/>
          </a:prstGeom>
          <a:noFill/>
        </p:spPr>
        <p:txBody>
          <a:bodyPr wrap="none" rtlCol="0">
            <a:spAutoFit/>
          </a:bodyPr>
          <a:lstStyle/>
          <a:p>
            <a:r>
              <a:rPr lang="de-AT" sz="1200" dirty="0"/>
              <a:t>EU28:	14,904.2</a:t>
            </a:r>
          </a:p>
          <a:p>
            <a:r>
              <a:rPr lang="de-AT" sz="1200" dirty="0"/>
              <a:t>EURO19:	10,788.7</a:t>
            </a:r>
          </a:p>
        </p:txBody>
      </p:sp>
      <p:sp>
        <p:nvSpPr>
          <p:cNvPr id="8" name="Textfeld 7">
            <a:extLst>
              <a:ext uri="{FF2B5EF4-FFF2-40B4-BE49-F238E27FC236}">
                <a16:creationId xmlns:a16="http://schemas.microsoft.com/office/drawing/2014/main" id="{BAA86523-0036-4896-8E9A-F4F5D18C4672}"/>
              </a:ext>
            </a:extLst>
          </p:cNvPr>
          <p:cNvSpPr txBox="1">
            <a:spLocks noChangeArrowheads="1"/>
          </p:cNvSpPr>
          <p:nvPr/>
        </p:nvSpPr>
        <p:spPr bwMode="auto">
          <a:xfrm>
            <a:off x="7520245" y="777036"/>
            <a:ext cx="1558440" cy="246221"/>
          </a:xfrm>
          <a:prstGeom prst="rect">
            <a:avLst/>
          </a:prstGeom>
          <a:noFill/>
          <a:ln w="9525">
            <a:noFill/>
            <a:miter lim="800000"/>
            <a:headEnd/>
            <a:tailEnd/>
          </a:ln>
        </p:spPr>
        <p:txBody>
          <a:bodyPr wrap="none">
            <a:spAutoFit/>
          </a:bodyPr>
          <a:lstStyle/>
          <a:p>
            <a:pPr algn="r" eaLnBrk="1" hangingPunct="1">
              <a:defRPr/>
            </a:pPr>
            <a:r>
              <a:rPr lang="de-DE" sz="1000" b="0" dirty="0">
                <a:solidFill>
                  <a:srgbClr val="002060"/>
                </a:solidFill>
                <a:latin typeface="+mn-lt"/>
              </a:rPr>
              <a:t>Source: </a:t>
            </a:r>
            <a:r>
              <a:rPr lang="de-DE" sz="1000" b="0" dirty="0" err="1">
                <a:solidFill>
                  <a:srgbClr val="002060"/>
                </a:solidFill>
                <a:latin typeface="+mn-lt"/>
              </a:rPr>
              <a:t>EuroStat</a:t>
            </a:r>
            <a:r>
              <a:rPr lang="de-DE" sz="1000" b="0" dirty="0">
                <a:solidFill>
                  <a:srgbClr val="002060"/>
                </a:solidFill>
                <a:latin typeface="+mn-lt"/>
              </a:rPr>
              <a:t> (2017)</a:t>
            </a:r>
          </a:p>
        </p:txBody>
      </p:sp>
    </p:spTree>
    <p:extLst>
      <p:ext uri="{BB962C8B-B14F-4D97-AF65-F5344CB8AC3E}">
        <p14:creationId xmlns:p14="http://schemas.microsoft.com/office/powerpoint/2010/main" val="2633529841"/>
      </p:ext>
    </p:extLst>
  </p:cSld>
  <p:clrMapOvr>
    <a:masterClrMapping/>
  </p:clrMapOvr>
  <p:transition>
    <p:wipe dir="r"/>
  </p:transition>
</p:sld>
</file>

<file path=ppt/theme/theme1.xml><?xml version="1.0" encoding="utf-8"?>
<a:theme xmlns:a="http://schemas.openxmlformats.org/drawingml/2006/main" name="Bernie">
  <a:themeElements>
    <a:clrScheme name="">
      <a:dk1>
        <a:srgbClr val="000000"/>
      </a:dk1>
      <a:lt1>
        <a:srgbClr val="FFFFFF"/>
      </a:lt1>
      <a:dk2>
        <a:srgbClr val="000000"/>
      </a:dk2>
      <a:lt2>
        <a:srgbClr val="404040"/>
      </a:lt2>
      <a:accent1>
        <a:srgbClr val="FF00FF"/>
      </a:accent1>
      <a:accent2>
        <a:srgbClr val="00FF00"/>
      </a:accent2>
      <a:accent3>
        <a:srgbClr val="FFFFFF"/>
      </a:accent3>
      <a:accent4>
        <a:srgbClr val="000000"/>
      </a:accent4>
      <a:accent5>
        <a:srgbClr val="FFAAFF"/>
      </a:accent5>
      <a:accent6>
        <a:srgbClr val="00E700"/>
      </a:accent6>
      <a:hlink>
        <a:srgbClr val="00FFFF"/>
      </a:hlink>
      <a:folHlink>
        <a:srgbClr val="808080"/>
      </a:folHlink>
    </a:clrScheme>
    <a:fontScheme name="Bernie.p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Berni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rni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rni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rni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rni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rni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rni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Office\Vorlagen\Präsentationsdesigns\Bernie.pot</Template>
  <TotalTime>0</TotalTime>
  <Pages>26</Pages>
  <Words>1843</Words>
  <Application>Microsoft Office PowerPoint</Application>
  <PresentationFormat>A4-Papier (210 x 297 mm)</PresentationFormat>
  <Paragraphs>343</Paragraphs>
  <Slides>40</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Monotype Sorts</vt:lpstr>
      <vt:lpstr>Myriad Pro</vt:lpstr>
      <vt:lpstr>Swis721 Lt BT</vt:lpstr>
      <vt:lpstr>Times New Roman</vt:lpstr>
      <vt:lpstr>Verdana</vt:lpstr>
      <vt:lpstr>Wingdings</vt:lpstr>
      <vt:lpstr>Bernie</vt:lpstr>
      <vt:lpstr>Financial Systems and their Impact on Real Economy:  Prerequisites, Characteristics, Functions, and Incompatibilities</vt:lpstr>
      <vt:lpstr>Current Challenges</vt:lpstr>
      <vt:lpstr>Agenda</vt:lpstr>
      <vt:lpstr>Financial Systems (I)</vt:lpstr>
      <vt:lpstr>Financial Systems (II)</vt:lpstr>
      <vt:lpstr>Financial Systems (III)</vt:lpstr>
      <vt:lpstr>Financial Systems (IV)</vt:lpstr>
      <vt:lpstr>Agenda</vt:lpstr>
      <vt:lpstr>GDP of EU-MS 2016</vt:lpstr>
      <vt:lpstr>Worldwide Stock Markets</vt:lpstr>
      <vt:lpstr>German Stock Market (DAX)</vt:lpstr>
      <vt:lpstr>Austrian Stock Market (ATX)</vt:lpstr>
      <vt:lpstr>Austrian Banking Sectors 2016</vt:lpstr>
      <vt:lpstr>Some facts to compare …</vt:lpstr>
      <vt:lpstr>Bank loans in Austria</vt:lpstr>
      <vt:lpstr>Agenda</vt:lpstr>
      <vt:lpstr>Prerequisites for Efficient Market</vt:lpstr>
      <vt:lpstr>Development of Stock Markets 2000 – 2017</vt:lpstr>
      <vt:lpstr>Agenda</vt:lpstr>
      <vt:lpstr>The Banking Union to complete the European Economic and Currency Union</vt:lpstr>
      <vt:lpstr>The Capital Markets Union to create a single European market for corporate funding</vt:lpstr>
      <vt:lpstr>Funding entrepreneurs: Markets or Banks ?</vt:lpstr>
      <vt:lpstr>Equity vs. Debt – A Structured Comparison</vt:lpstr>
      <vt:lpstr>Investor’s Return Function</vt:lpstr>
      <vt:lpstr>Bank’s Return Function</vt:lpstr>
      <vt:lpstr>The situation in 2008 …</vt:lpstr>
      <vt:lpstr>IFRS vs. EU-MS GAAP</vt:lpstr>
      <vt:lpstr>Agenda</vt:lpstr>
      <vt:lpstr>Real GDP: Eurozone + Selected Countries</vt:lpstr>
      <vt:lpstr>Bank lending to Non-Financial Sector (EU)</vt:lpstr>
      <vt:lpstr>Bank lending to Non-Financial Sector (AT)</vt:lpstr>
      <vt:lpstr>Global Risks still ahead!</vt:lpstr>
      <vt:lpstr>China’s Credit Bubble</vt:lpstr>
      <vt:lpstr>China’s Credit Bubble </vt:lpstr>
      <vt:lpstr>Central banks &amp; real economies</vt:lpstr>
      <vt:lpstr>Central banks &amp; real economies</vt:lpstr>
      <vt:lpstr>Central banks &amp; real economies</vt:lpstr>
      <vt:lpstr>The „political cycle“ in US-interest rates</vt:lpstr>
      <vt:lpstr>Resume &amp; Outlook</vt:lpstr>
      <vt:lpstr>Financial Systems and their Impact on Real Economy:  Prerequisites, Characteristics, Functions, and Incompatibilities</vt:lpstr>
    </vt:vector>
  </TitlesOfParts>
  <Company>Wirtschaftsuniversität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Zufriedenheit der Firmenkunden mit Österreichs Kreditinstituten</dc:title>
  <dc:subject>Dissertationspräsentation</dc:subject>
  <dc:creator>Dr. Bernulf Bruckner</dc:creator>
  <cp:lastModifiedBy>Admin</cp:lastModifiedBy>
  <cp:revision>288</cp:revision>
  <cp:lastPrinted>2002-02-15T16:55:30Z</cp:lastPrinted>
  <dcterms:created xsi:type="dcterms:W3CDTF">2000-08-26T10:30:53Z</dcterms:created>
  <dcterms:modified xsi:type="dcterms:W3CDTF">2017-10-27T07:38:46Z</dcterms:modified>
</cp:coreProperties>
</file>